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23" r:id="rId5"/>
    <p:sldMasterId id="2147493536" r:id="rId6"/>
    <p:sldMasterId id="2147493550" r:id="rId7"/>
    <p:sldMasterId id="2147493563" r:id="rId8"/>
  </p:sldMasterIdLst>
  <p:notesMasterIdLst>
    <p:notesMasterId r:id="rId188"/>
  </p:notesMasterIdLst>
  <p:handoutMasterIdLst>
    <p:handoutMasterId r:id="rId189"/>
  </p:handoutMasterIdLst>
  <p:sldIdLst>
    <p:sldId id="330" r:id="rId9"/>
    <p:sldId id="580" r:id="rId10"/>
    <p:sldId id="577" r:id="rId11"/>
    <p:sldId id="578" r:id="rId12"/>
    <p:sldId id="579" r:id="rId13"/>
    <p:sldId id="468" r:id="rId14"/>
    <p:sldId id="301" r:id="rId15"/>
    <p:sldId id="471" r:id="rId16"/>
    <p:sldId id="422" r:id="rId17"/>
    <p:sldId id="423" r:id="rId18"/>
    <p:sldId id="479" r:id="rId19"/>
    <p:sldId id="485" r:id="rId20"/>
    <p:sldId id="472" r:id="rId21"/>
    <p:sldId id="482" r:id="rId22"/>
    <p:sldId id="257" r:id="rId23"/>
    <p:sldId id="261" r:id="rId24"/>
    <p:sldId id="478" r:id="rId25"/>
    <p:sldId id="480" r:id="rId26"/>
    <p:sldId id="262" r:id="rId27"/>
    <p:sldId id="265" r:id="rId28"/>
    <p:sldId id="263" r:id="rId29"/>
    <p:sldId id="486" r:id="rId30"/>
    <p:sldId id="487" r:id="rId31"/>
    <p:sldId id="499" r:id="rId32"/>
    <p:sldId id="491" r:id="rId33"/>
    <p:sldId id="264" r:id="rId34"/>
    <p:sldId id="322" r:id="rId35"/>
    <p:sldId id="266" r:id="rId36"/>
    <p:sldId id="415" r:id="rId37"/>
    <p:sldId id="323" r:id="rId38"/>
    <p:sldId id="398" r:id="rId39"/>
    <p:sldId id="419" r:id="rId40"/>
    <p:sldId id="417" r:id="rId41"/>
    <p:sldId id="416" r:id="rId42"/>
    <p:sldId id="498" r:id="rId43"/>
    <p:sldId id="494" r:id="rId44"/>
    <p:sldId id="496" r:id="rId45"/>
    <p:sldId id="500" r:id="rId46"/>
    <p:sldId id="497" r:id="rId47"/>
    <p:sldId id="501" r:id="rId48"/>
    <p:sldId id="268" r:id="rId49"/>
    <p:sldId id="269" r:id="rId50"/>
    <p:sldId id="270" r:id="rId51"/>
    <p:sldId id="271" r:id="rId52"/>
    <p:sldId id="414" r:id="rId53"/>
    <p:sldId id="275" r:id="rId54"/>
    <p:sldId id="327" r:id="rId55"/>
    <p:sldId id="273" r:id="rId56"/>
    <p:sldId id="329" r:id="rId57"/>
    <p:sldId id="542" r:id="rId58"/>
    <p:sldId id="331" r:id="rId59"/>
    <p:sldId id="332" r:id="rId60"/>
    <p:sldId id="420" r:id="rId61"/>
    <p:sldId id="267" r:id="rId62"/>
    <p:sldId id="490" r:id="rId63"/>
    <p:sldId id="489" r:id="rId64"/>
    <p:sldId id="548" r:id="rId65"/>
    <p:sldId id="549" r:id="rId66"/>
    <p:sldId id="531" r:id="rId67"/>
    <p:sldId id="282" r:id="rId68"/>
    <p:sldId id="504" r:id="rId69"/>
    <p:sldId id="505" r:id="rId70"/>
    <p:sldId id="506" r:id="rId71"/>
    <p:sldId id="507" r:id="rId72"/>
    <p:sldId id="508" r:id="rId73"/>
    <p:sldId id="544" r:id="rId74"/>
    <p:sldId id="283" r:id="rId75"/>
    <p:sldId id="545" r:id="rId76"/>
    <p:sldId id="424" r:id="rId77"/>
    <p:sldId id="290" r:id="rId78"/>
    <p:sldId id="291" r:id="rId79"/>
    <p:sldId id="425" r:id="rId80"/>
    <p:sldId id="295" r:id="rId81"/>
    <p:sldId id="426" r:id="rId82"/>
    <p:sldId id="297" r:id="rId83"/>
    <p:sldId id="296" r:id="rId84"/>
    <p:sldId id="396" r:id="rId85"/>
    <p:sldId id="407" r:id="rId86"/>
    <p:sldId id="427" r:id="rId87"/>
    <p:sldId id="300" r:id="rId88"/>
    <p:sldId id="408" r:id="rId89"/>
    <p:sldId id="433" r:id="rId90"/>
    <p:sldId id="546" r:id="rId91"/>
    <p:sldId id="547" r:id="rId92"/>
    <p:sldId id="429" r:id="rId93"/>
    <p:sldId id="432" r:id="rId94"/>
    <p:sldId id="519" r:id="rId95"/>
    <p:sldId id="400" r:id="rId96"/>
    <p:sldId id="428" r:id="rId97"/>
    <p:sldId id="401" r:id="rId98"/>
    <p:sldId id="402" r:id="rId99"/>
    <p:sldId id="520" r:id="rId100"/>
    <p:sldId id="521" r:id="rId101"/>
    <p:sldId id="522" r:id="rId102"/>
    <p:sldId id="411" r:id="rId103"/>
    <p:sldId id="576" r:id="rId104"/>
    <p:sldId id="550" r:id="rId105"/>
    <p:sldId id="258" r:id="rId106"/>
    <p:sldId id="259" r:id="rId107"/>
    <p:sldId id="260" r:id="rId108"/>
    <p:sldId id="551" r:id="rId109"/>
    <p:sldId id="374" r:id="rId110"/>
    <p:sldId id="552" r:id="rId111"/>
    <p:sldId id="375" r:id="rId112"/>
    <p:sldId id="553" r:id="rId113"/>
    <p:sldId id="466" r:id="rId114"/>
    <p:sldId id="376" r:id="rId115"/>
    <p:sldId id="377" r:id="rId116"/>
    <p:sldId id="378" r:id="rId117"/>
    <p:sldId id="379" r:id="rId118"/>
    <p:sldId id="473" r:id="rId119"/>
    <p:sldId id="383" r:id="rId120"/>
    <p:sldId id="457" r:id="rId121"/>
    <p:sldId id="384" r:id="rId122"/>
    <p:sldId id="385" r:id="rId123"/>
    <p:sldId id="386" r:id="rId124"/>
    <p:sldId id="456" r:id="rId125"/>
    <p:sldId id="389" r:id="rId126"/>
    <p:sldId id="390" r:id="rId127"/>
    <p:sldId id="391" r:id="rId128"/>
    <p:sldId id="554" r:id="rId129"/>
    <p:sldId id="392" r:id="rId130"/>
    <p:sldId id="474" r:id="rId131"/>
    <p:sldId id="393" r:id="rId132"/>
    <p:sldId id="394" r:id="rId133"/>
    <p:sldId id="395" r:id="rId134"/>
    <p:sldId id="460" r:id="rId135"/>
    <p:sldId id="555" r:id="rId136"/>
    <p:sldId id="399" r:id="rId137"/>
    <p:sldId id="556" r:id="rId138"/>
    <p:sldId id="557" r:id="rId139"/>
    <p:sldId id="397" r:id="rId140"/>
    <p:sldId id="558" r:id="rId141"/>
    <p:sldId id="475" r:id="rId142"/>
    <p:sldId id="464" r:id="rId143"/>
    <p:sldId id="559" r:id="rId144"/>
    <p:sldId id="403" r:id="rId145"/>
    <p:sldId id="461" r:id="rId146"/>
    <p:sldId id="404" r:id="rId147"/>
    <p:sldId id="462" r:id="rId148"/>
    <p:sldId id="405" r:id="rId149"/>
    <p:sldId id="560" r:id="rId150"/>
    <p:sldId id="406" r:id="rId151"/>
    <p:sldId id="476" r:id="rId152"/>
    <p:sldId id="477" r:id="rId153"/>
    <p:sldId id="561" r:id="rId154"/>
    <p:sldId id="562" r:id="rId155"/>
    <p:sldId id="418" r:id="rId156"/>
    <p:sldId id="563" r:id="rId157"/>
    <p:sldId id="564" r:id="rId158"/>
    <p:sldId id="565" r:id="rId159"/>
    <p:sldId id="566" r:id="rId160"/>
    <p:sldId id="470" r:id="rId161"/>
    <p:sldId id="438" r:id="rId162"/>
    <p:sldId id="567" r:id="rId163"/>
    <p:sldId id="409" r:id="rId164"/>
    <p:sldId id="410" r:id="rId165"/>
    <p:sldId id="463" r:id="rId166"/>
    <p:sldId id="568" r:id="rId167"/>
    <p:sldId id="444" r:id="rId168"/>
    <p:sldId id="569" r:id="rId169"/>
    <p:sldId id="570" r:id="rId170"/>
    <p:sldId id="571" r:id="rId171"/>
    <p:sldId id="481" r:id="rId172"/>
    <p:sldId id="572" r:id="rId173"/>
    <p:sldId id="439" r:id="rId174"/>
    <p:sldId id="440" r:id="rId175"/>
    <p:sldId id="441" r:id="rId176"/>
    <p:sldId id="442" r:id="rId177"/>
    <p:sldId id="443" r:id="rId178"/>
    <p:sldId id="488" r:id="rId179"/>
    <p:sldId id="287" r:id="rId180"/>
    <p:sldId id="289" r:id="rId181"/>
    <p:sldId id="573" r:id="rId182"/>
    <p:sldId id="293" r:id="rId183"/>
    <p:sldId id="574" r:id="rId184"/>
    <p:sldId id="575" r:id="rId185"/>
    <p:sldId id="483" r:id="rId186"/>
    <p:sldId id="484" r:id="rId187"/>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EB3A7B-B7A0-164C-934E-DC2A2DA3C5D6}" v="80" dt="2020-03-13T14:03:17.7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490"/>
    <p:restoredTop sz="97072"/>
  </p:normalViewPr>
  <p:slideViewPr>
    <p:cSldViewPr snapToObjects="1">
      <p:cViewPr varScale="1">
        <p:scale>
          <a:sx n="171" d="100"/>
          <a:sy n="171" d="100"/>
        </p:scale>
        <p:origin x="864" y="168"/>
      </p:cViewPr>
      <p:guideLst>
        <p:guide orient="horz" pos="1620"/>
        <p:guide pos="2880"/>
      </p:guideLst>
    </p:cSldViewPr>
  </p:slideViewPr>
  <p:notesTextViewPr>
    <p:cViewPr>
      <p:scale>
        <a:sx n="100" d="100"/>
        <a:sy n="100" d="100"/>
      </p:scale>
      <p:origin x="0" y="0"/>
    </p:cViewPr>
  </p:notesTextViewPr>
  <p:sorterViewPr>
    <p:cViewPr>
      <p:scale>
        <a:sx n="114" d="100"/>
        <a:sy n="114"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91" Type="http://schemas.openxmlformats.org/officeDocument/2006/relationships/viewProps" Target="viewProps.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slideMaster" Target="slideMasters/slideMaster2.xml"/><Relationship Id="rId95" Type="http://schemas.openxmlformats.org/officeDocument/2006/relationships/slide" Target="slides/slide87.xml"/><Relationship Id="rId160" Type="http://schemas.openxmlformats.org/officeDocument/2006/relationships/slide" Target="slides/slide152.xml"/><Relationship Id="rId181" Type="http://schemas.openxmlformats.org/officeDocument/2006/relationships/slide" Target="slides/slide173.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slide" Target="slides/slide142.xml"/><Relationship Id="rId171" Type="http://schemas.openxmlformats.org/officeDocument/2006/relationships/slide" Target="slides/slide163.xml"/><Relationship Id="rId192" Type="http://schemas.openxmlformats.org/officeDocument/2006/relationships/theme" Target="theme/theme1.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slide" Target="slides/slide174.xml"/><Relationship Id="rId6" Type="http://schemas.openxmlformats.org/officeDocument/2006/relationships/slideMaster" Target="slideMasters/slideMaster3.xml"/><Relationship Id="rId23" Type="http://schemas.openxmlformats.org/officeDocument/2006/relationships/slide" Target="slides/slide15.xml"/><Relationship Id="rId119" Type="http://schemas.openxmlformats.org/officeDocument/2006/relationships/slide" Target="slides/slide111.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93" Type="http://schemas.openxmlformats.org/officeDocument/2006/relationships/tableStyles" Target="tableStyles.xml"/><Relationship Id="rId13" Type="http://schemas.openxmlformats.org/officeDocument/2006/relationships/slide" Target="slides/slide5.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slide" Target="slides/slide154.xml"/><Relationship Id="rId183" Type="http://schemas.openxmlformats.org/officeDocument/2006/relationships/slide" Target="slides/slide175.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73" Type="http://schemas.openxmlformats.org/officeDocument/2006/relationships/slide" Target="slides/slide165.xml"/><Relationship Id="rId194" Type="http://schemas.microsoft.com/office/2015/10/relationships/revisionInfo" Target="revisionInfo.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189"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79" Type="http://schemas.openxmlformats.org/officeDocument/2006/relationships/slide" Target="slides/slide171.xml"/><Relationship Id="rId190" Type="http://schemas.openxmlformats.org/officeDocument/2006/relationships/presProps" Target="presProps.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openxmlformats.org/officeDocument/2006/relationships/slide" Target="slides/slide177.xml"/><Relationship Id="rId4" Type="http://schemas.openxmlformats.org/officeDocument/2006/relationships/slideMaster" Target="slideMasters/slideMaster1.xml"/><Relationship Id="rId9" Type="http://schemas.openxmlformats.org/officeDocument/2006/relationships/slide" Target="slides/slide1.xml"/><Relationship Id="rId180" Type="http://schemas.openxmlformats.org/officeDocument/2006/relationships/slide" Target="slides/slide172.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slide" Target="slides/slide179.xml"/><Relationship Id="rId1" Type="http://schemas.openxmlformats.org/officeDocument/2006/relationships/customXml" Target="../customXml/item1.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8" Type="http://schemas.openxmlformats.org/officeDocument/2006/relationships/slide" Target="slides/slide10.xml"/><Relationship Id="rId39" Type="http://schemas.openxmlformats.org/officeDocument/2006/relationships/slide" Target="slides/slide3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10/30/20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10/30/20</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12</a:t>
            </a:fld>
            <a:endParaRPr lang="en-US" altLang="en-US"/>
          </a:p>
        </p:txBody>
      </p:sp>
    </p:spTree>
    <p:extLst>
      <p:ext uri="{BB962C8B-B14F-4D97-AF65-F5344CB8AC3E}">
        <p14:creationId xmlns:p14="http://schemas.microsoft.com/office/powerpoint/2010/main" val="42162677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DAB93DE7-0ED2-4CE7-A5E1-8D6C95DBD2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7EF9427-D3A4-4518-985D-85F08FD6F83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1" name="Rectangle 2">
            <a:extLst>
              <a:ext uri="{FF2B5EF4-FFF2-40B4-BE49-F238E27FC236}">
                <a16:creationId xmlns:a16="http://schemas.microsoft.com/office/drawing/2014/main" id="{6B70B1CD-DD6A-46DA-B98F-EE4E3266ED6F}"/>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30BC4519-883E-486A-A509-B3661107AB8D}"/>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9281334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E0402EBD-777A-45F4-A9AA-52F03ED2DB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5F968CE-F6FF-4CED-94A9-00566844FE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6259" name="Rectangle 2">
            <a:extLst>
              <a:ext uri="{FF2B5EF4-FFF2-40B4-BE49-F238E27FC236}">
                <a16:creationId xmlns:a16="http://schemas.microsoft.com/office/drawing/2014/main" id="{2334D0CF-9B22-444E-A3F0-18F7E9078A56}"/>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B404EF08-C6D8-484E-AFE8-0BA734A9844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046779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57E955D6-1E16-433E-9194-2333F78BE2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26CC50B-8FAD-4D33-8391-420715DEDE3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8307" name="Rectangle 2">
            <a:extLst>
              <a:ext uri="{FF2B5EF4-FFF2-40B4-BE49-F238E27FC236}">
                <a16:creationId xmlns:a16="http://schemas.microsoft.com/office/drawing/2014/main" id="{CF306EA8-2897-4433-AD0D-11A436164361}"/>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13AF8A81-2898-460E-AED6-6188640045A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587109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B408D9C4-91DB-4FE4-84C3-5C7896CCAE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322C84-C376-4161-859E-A4DC1240E90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0355" name="Rectangle 2">
            <a:extLst>
              <a:ext uri="{FF2B5EF4-FFF2-40B4-BE49-F238E27FC236}">
                <a16:creationId xmlns:a16="http://schemas.microsoft.com/office/drawing/2014/main" id="{14299220-01FB-406B-A244-D2D93038F600}"/>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0CE99690-01F7-44E1-BCA3-625D1CE7CC1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667824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1BF28AF8-9B2D-4963-86D2-BBEBC97D6D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4765B5E-7FCE-4A95-AFC7-1258CDB9992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6915" name="Rectangle 2">
            <a:extLst>
              <a:ext uri="{FF2B5EF4-FFF2-40B4-BE49-F238E27FC236}">
                <a16:creationId xmlns:a16="http://schemas.microsoft.com/office/drawing/2014/main" id="{3BFDE343-20E1-47B3-8D0E-FE9DF029339F}"/>
              </a:ext>
            </a:extLst>
          </p:cNvPr>
          <p:cNvSpPr>
            <a:spLocks noGrp="1" noRot="1" noChangeAspect="1" noChangeArrowheads="1" noTextEdit="1"/>
          </p:cNvSpPr>
          <p:nvPr>
            <p:ph type="sldImg"/>
          </p:nvPr>
        </p:nvSpPr>
        <p:spPr>
          <a:ln/>
        </p:spPr>
      </p:sp>
      <p:sp>
        <p:nvSpPr>
          <p:cNvPr id="166916" name="Rectangle 3">
            <a:extLst>
              <a:ext uri="{FF2B5EF4-FFF2-40B4-BE49-F238E27FC236}">
                <a16:creationId xmlns:a16="http://schemas.microsoft.com/office/drawing/2014/main" id="{7476F0EE-68F0-4A04-B2D0-73ED0706218D}"/>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578621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3AFFCCFA-DDE9-4F4E-A788-CA5BCE2E2E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0DC4CD3-6DE8-4686-AD16-4E26FCFC433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56675" name="Rectangle 2">
            <a:extLst>
              <a:ext uri="{FF2B5EF4-FFF2-40B4-BE49-F238E27FC236}">
                <a16:creationId xmlns:a16="http://schemas.microsoft.com/office/drawing/2014/main" id="{9699B6E0-A445-4B45-9278-2545447B8E93}"/>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F353D383-67CA-44CB-B1B7-43F631DE3D4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0374320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6E715F6D-EDE3-4CBA-A4E7-6FBBB9A188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4D86FF0-EA45-431A-B4ED-5B4906D8D56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58723" name="Rectangle 2">
            <a:extLst>
              <a:ext uri="{FF2B5EF4-FFF2-40B4-BE49-F238E27FC236}">
                <a16:creationId xmlns:a16="http://schemas.microsoft.com/office/drawing/2014/main" id="{329117D3-AEFF-426A-A086-DBE96BDB3C14}"/>
              </a:ext>
            </a:extLst>
          </p:cNvPr>
          <p:cNvSpPr>
            <a:spLocks noGrp="1" noRot="1" noChangeAspect="1" noChangeArrowheads="1" noTextEdit="1"/>
          </p:cNvSpPr>
          <p:nvPr>
            <p:ph type="sldImg"/>
          </p:nvPr>
        </p:nvSpPr>
        <p:spPr>
          <a:ln/>
        </p:spPr>
      </p:sp>
      <p:sp>
        <p:nvSpPr>
          <p:cNvPr id="158724" name="Rectangle 3">
            <a:extLst>
              <a:ext uri="{FF2B5EF4-FFF2-40B4-BE49-F238E27FC236}">
                <a16:creationId xmlns:a16="http://schemas.microsoft.com/office/drawing/2014/main" id="{3D49DC2F-BB2D-4854-A063-94EA7F0A551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094965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65F8ED12-1F10-41AA-9992-D756E40532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D4B4505-3416-491B-B96C-EE3A6F4545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0771" name="Rectangle 2">
            <a:extLst>
              <a:ext uri="{FF2B5EF4-FFF2-40B4-BE49-F238E27FC236}">
                <a16:creationId xmlns:a16="http://schemas.microsoft.com/office/drawing/2014/main" id="{8352646E-5466-425B-ADF2-1387E1109367}"/>
              </a:ext>
            </a:extLst>
          </p:cNvPr>
          <p:cNvSpPr>
            <a:spLocks noGrp="1" noRot="1" noChangeAspect="1" noChangeArrowheads="1" noTextEdit="1"/>
          </p:cNvSpPr>
          <p:nvPr>
            <p:ph type="sldImg"/>
          </p:nvPr>
        </p:nvSpPr>
        <p:spPr>
          <a:ln/>
        </p:spPr>
      </p:sp>
      <p:sp>
        <p:nvSpPr>
          <p:cNvPr id="160772" name="Rectangle 3">
            <a:extLst>
              <a:ext uri="{FF2B5EF4-FFF2-40B4-BE49-F238E27FC236}">
                <a16:creationId xmlns:a16="http://schemas.microsoft.com/office/drawing/2014/main" id="{8848AD29-D92D-4A2C-8EFF-5BA409BED41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119125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8CFBC741-2409-494A-BE5C-7A905943BD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EBB4874-BD33-43F2-9015-33DF21651A4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2819" name="Rectangle 2">
            <a:extLst>
              <a:ext uri="{FF2B5EF4-FFF2-40B4-BE49-F238E27FC236}">
                <a16:creationId xmlns:a16="http://schemas.microsoft.com/office/drawing/2014/main" id="{77C095CC-F85A-411E-8193-74D65764B701}"/>
              </a:ext>
            </a:extLst>
          </p:cNvPr>
          <p:cNvSpPr>
            <a:spLocks noGrp="1" noRot="1" noChangeAspect="1" noChangeArrowheads="1" noTextEdit="1"/>
          </p:cNvSpPr>
          <p:nvPr>
            <p:ph type="sldImg"/>
          </p:nvPr>
        </p:nvSpPr>
        <p:spPr>
          <a:ln/>
        </p:spPr>
      </p:sp>
      <p:sp>
        <p:nvSpPr>
          <p:cNvPr id="162820" name="Rectangle 3">
            <a:extLst>
              <a:ext uri="{FF2B5EF4-FFF2-40B4-BE49-F238E27FC236}">
                <a16:creationId xmlns:a16="http://schemas.microsoft.com/office/drawing/2014/main" id="{F57A69B8-4ED4-4391-B219-A3E1E535358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193618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E9CF2D4B-BB41-4166-AA6F-800D48DDB3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C606BE4-717E-4DC8-B5C1-7F12036B30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4867" name="Rectangle 2">
            <a:extLst>
              <a:ext uri="{FF2B5EF4-FFF2-40B4-BE49-F238E27FC236}">
                <a16:creationId xmlns:a16="http://schemas.microsoft.com/office/drawing/2014/main" id="{943988F1-8CCD-4423-ADEA-EE27467A20E8}"/>
              </a:ext>
            </a:extLst>
          </p:cNvPr>
          <p:cNvSpPr>
            <a:spLocks noGrp="1" noRot="1" noChangeAspect="1" noChangeArrowheads="1" noTextEdit="1"/>
          </p:cNvSpPr>
          <p:nvPr>
            <p:ph type="sldImg"/>
          </p:nvPr>
        </p:nvSpPr>
        <p:spPr>
          <a:ln/>
        </p:spPr>
      </p:sp>
      <p:sp>
        <p:nvSpPr>
          <p:cNvPr id="164868" name="Rectangle 3">
            <a:extLst>
              <a:ext uri="{FF2B5EF4-FFF2-40B4-BE49-F238E27FC236}">
                <a16:creationId xmlns:a16="http://schemas.microsoft.com/office/drawing/2014/main" id="{935F7A5C-A8FC-42C8-84EF-01AB49558A6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09594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13</a:t>
            </a:fld>
            <a:endParaRPr lang="en-US" altLang="en-US"/>
          </a:p>
        </p:txBody>
      </p:sp>
    </p:spTree>
    <p:extLst>
      <p:ext uri="{BB962C8B-B14F-4D97-AF65-F5344CB8AC3E}">
        <p14:creationId xmlns:p14="http://schemas.microsoft.com/office/powerpoint/2010/main" val="19381810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A98457CC-CD21-4950-ADC1-9F07C34C78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A775874-C364-4819-ABC7-B26CA5CB0BC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9027" name="Rectangle 2">
            <a:extLst>
              <a:ext uri="{FF2B5EF4-FFF2-40B4-BE49-F238E27FC236}">
                <a16:creationId xmlns:a16="http://schemas.microsoft.com/office/drawing/2014/main" id="{5EC7651E-37C6-475C-80C2-FB2E30F4B6DC}"/>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B4EA38A9-42B8-42A9-80B4-57A2842D11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0586936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3E9F8E0A-31AF-4550-99AF-F6ACD37848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1F3DC61-72D0-447C-9604-DA005C9FAB6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33123" name="Rectangle 2">
            <a:extLst>
              <a:ext uri="{FF2B5EF4-FFF2-40B4-BE49-F238E27FC236}">
                <a16:creationId xmlns:a16="http://schemas.microsoft.com/office/drawing/2014/main" id="{01FA67DC-E54E-43FA-A446-E365A193EA18}"/>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ECAAD1DB-84C8-4E92-9664-3152ED2DBA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6594831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14250C76-5A41-41A6-9F64-BD035624FD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840F000-C73D-4ACD-B54C-DF85DB6667B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37219" name="Rectangle 2">
            <a:extLst>
              <a:ext uri="{FF2B5EF4-FFF2-40B4-BE49-F238E27FC236}">
                <a16:creationId xmlns:a16="http://schemas.microsoft.com/office/drawing/2014/main" id="{81839CBE-B6C9-4C85-A4ED-F661436351D5}"/>
              </a:ext>
            </a:extLst>
          </p:cNvPr>
          <p:cNvSpPr>
            <a:spLocks noGrp="1" noRot="1" noChangeAspect="1" noChangeArrowheads="1" noTextEdit="1"/>
          </p:cNvSpPr>
          <p:nvPr>
            <p:ph type="sldImg"/>
          </p:nvPr>
        </p:nvSpPr>
        <p:spPr>
          <a:ln/>
        </p:spPr>
      </p:sp>
      <p:sp>
        <p:nvSpPr>
          <p:cNvPr id="137220" name="Rectangle 3">
            <a:extLst>
              <a:ext uri="{FF2B5EF4-FFF2-40B4-BE49-F238E27FC236}">
                <a16:creationId xmlns:a16="http://schemas.microsoft.com/office/drawing/2014/main" id="{9D949175-6A3E-49A2-B576-618366C00F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9427751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39B1855-FA9B-49AA-B1B9-AAD396462A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E630686-68A7-4E46-A2CB-F48F10E2B82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1315" name="Rectangle 2">
            <a:extLst>
              <a:ext uri="{FF2B5EF4-FFF2-40B4-BE49-F238E27FC236}">
                <a16:creationId xmlns:a16="http://schemas.microsoft.com/office/drawing/2014/main" id="{CE40751C-716B-471D-BC42-5B3CB5FE7103}"/>
              </a:ext>
            </a:extLst>
          </p:cNvPr>
          <p:cNvSpPr>
            <a:spLocks noGrp="1" noRot="1" noChangeAspect="1" noChangeArrowheads="1" noTextEdit="1"/>
          </p:cNvSpPr>
          <p:nvPr>
            <p:ph type="sldImg"/>
          </p:nvPr>
        </p:nvSpPr>
        <p:spPr>
          <a:ln/>
        </p:spPr>
      </p:sp>
      <p:sp>
        <p:nvSpPr>
          <p:cNvPr id="141316" name="Rectangle 3">
            <a:extLst>
              <a:ext uri="{FF2B5EF4-FFF2-40B4-BE49-F238E27FC236}">
                <a16:creationId xmlns:a16="http://schemas.microsoft.com/office/drawing/2014/main" id="{D5099556-5B6D-4807-B527-282E418329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804379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D812FE43-B2B0-4A6C-BEE4-BAB61D0656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FF53242-7D52-4A78-BA66-65D5331FC07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5411" name="Rectangle 2">
            <a:extLst>
              <a:ext uri="{FF2B5EF4-FFF2-40B4-BE49-F238E27FC236}">
                <a16:creationId xmlns:a16="http://schemas.microsoft.com/office/drawing/2014/main" id="{ABBDBB3B-87B5-4D98-AE8E-A0F7A424FEDD}"/>
              </a:ext>
            </a:extLst>
          </p:cNvPr>
          <p:cNvSpPr>
            <a:spLocks noGrp="1" noRot="1" noChangeAspect="1" noChangeArrowheads="1" noTextEdit="1"/>
          </p:cNvSpPr>
          <p:nvPr>
            <p:ph type="sldImg"/>
          </p:nvPr>
        </p:nvSpPr>
        <p:spPr>
          <a:ln/>
        </p:spPr>
      </p:sp>
      <p:sp>
        <p:nvSpPr>
          <p:cNvPr id="145412" name="Rectangle 3">
            <a:extLst>
              <a:ext uri="{FF2B5EF4-FFF2-40B4-BE49-F238E27FC236}">
                <a16:creationId xmlns:a16="http://schemas.microsoft.com/office/drawing/2014/main" id="{206E7764-3C7E-4C19-A685-94877BD876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078345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2622EC24-2FAA-4CEF-B782-D1C717254B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32E8E52-B663-4617-8E1A-0A8BC4524EB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7459" name="Rectangle 2">
            <a:extLst>
              <a:ext uri="{FF2B5EF4-FFF2-40B4-BE49-F238E27FC236}">
                <a16:creationId xmlns:a16="http://schemas.microsoft.com/office/drawing/2014/main" id="{05D854B5-142B-4A0D-AE21-9851969074E0}"/>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B2606FDE-9E19-4C98-8330-1147A2D750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62073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048294A3-FBA0-48E6-BAC1-C31A4FE169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49E0957-6F75-455E-8328-45C1F34BBE0F}"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883A5C15-38DE-4ED9-8294-23102A475AC1}"/>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9702C81A-DDDF-4D28-B5C0-A85F56BF2B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04639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C48ADEE5-C4A0-4F83-9B18-036FD8CBAA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2EE62E-9FF8-44D3-B807-CC851990CD6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DB978EA3-6CF9-4931-85CA-6A1AF32950D9}"/>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690103F9-36CF-40EF-81E1-4FD19CC95B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9049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D59427F-6E79-4429-AAD3-19FAAE0343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21DF573-48A5-4494-BFF3-C4B55C390A43}"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FCF865CD-1526-4C8D-B58B-4C6DE096021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B6329B6-B0F0-4978-93A6-69CF6C218C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56865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1C1863A-3A8E-4A7B-8235-1E30E2BDA6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AC76D43-C1DE-4C6B-81D5-24472C4FEB7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2771" name="Rectangle 2">
            <a:extLst>
              <a:ext uri="{FF2B5EF4-FFF2-40B4-BE49-F238E27FC236}">
                <a16:creationId xmlns:a16="http://schemas.microsoft.com/office/drawing/2014/main" id="{A0F9374B-7F70-43D7-BB41-021AA7A534FF}"/>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EBF337D5-71DF-4FE0-84E3-597CCE8B63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92110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6EEADBB4-10F9-4DF9-AA23-2602B1E168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7AF9A82-DABB-4882-8E9E-D2F27043EE1B}"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2D9DC4ED-F32B-41AC-9079-8643E07E58A1}"/>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96AC17D1-5875-40AE-A6A7-F9DF2FEF0F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88632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8068DC1-F384-4BDA-8357-C4E4516A50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6A73EC4-D110-4477-8823-4F07F680E6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0EBB60F5-AF69-4AE2-8874-46F0513AE650}"/>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39303B8D-3055-496A-84BB-85C1B127C6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Mention:  checksums, bad sector remapping</a:t>
            </a:r>
          </a:p>
        </p:txBody>
      </p:sp>
    </p:spTree>
    <p:extLst>
      <p:ext uri="{BB962C8B-B14F-4D97-AF65-F5344CB8AC3E}">
        <p14:creationId xmlns:p14="http://schemas.microsoft.com/office/powerpoint/2010/main" val="1302605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3C120632-6450-496D-9021-144FCC9463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FE5D3C3-97C3-42F0-8AD8-A78667E011D8}"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9FFDA698-AD1E-490A-843E-56BBFBDA156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F4C63D34-496E-420D-BEE9-57DE0CECD3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28811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D3FCD778-3AE4-42E7-AB74-D00245452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5A3DB5-4F11-4CB9-BD43-77A6F1184F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3" name="Rectangle 2">
            <a:extLst>
              <a:ext uri="{FF2B5EF4-FFF2-40B4-BE49-F238E27FC236}">
                <a16:creationId xmlns:a16="http://schemas.microsoft.com/office/drawing/2014/main" id="{E0E1BD94-40E1-42D9-AC0F-6DBED183EDEC}"/>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F548A35E-BDBC-4805-BE0E-5DB4CDDA19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02000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70932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516EBF0D-549B-4B96-9F9D-99104C0272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16DE627-E9A0-44A0-8058-E175A1E3A18A}"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7891" name="Rectangle 2">
            <a:extLst>
              <a:ext uri="{FF2B5EF4-FFF2-40B4-BE49-F238E27FC236}">
                <a16:creationId xmlns:a16="http://schemas.microsoft.com/office/drawing/2014/main" id="{1839E502-C201-436D-805E-A0C9059389F4}"/>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1BE0CB22-2002-47F0-8684-94D93C5B97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81586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DD59509B-1E67-40A2-8C0D-56F59CA23775}"/>
              </a:ext>
            </a:extLst>
          </p:cNvPr>
          <p:cNvSpPr>
            <a:spLocks noGrp="1" noRot="1" noChangeAspect="1" noChangeArrowheads="1" noTextEdit="1"/>
          </p:cNvSpPr>
          <p:nvPr>
            <p:ph type="sldImg"/>
          </p:nvPr>
        </p:nvSpPr>
        <p:spPr>
          <a:ln/>
        </p:spPr>
      </p:sp>
      <p:sp>
        <p:nvSpPr>
          <p:cNvPr id="45059" name="Notes Placeholder 2">
            <a:extLst>
              <a:ext uri="{FF2B5EF4-FFF2-40B4-BE49-F238E27FC236}">
                <a16:creationId xmlns:a16="http://schemas.microsoft.com/office/drawing/2014/main" id="{F90B1745-F8AA-42F1-A69F-AB4A7969EB7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Where is FTL stored?  How is it reconstructed on system startup? </a:t>
            </a:r>
          </a:p>
          <a:p>
            <a:r>
              <a:rPr lang="en-US" altLang="en-US">
                <a:latin typeface="Times New Roman" panose="02020603050405020304" pitchFamily="18" charset="0"/>
              </a:rPr>
              <a:t>How to track number of erases per block (extra storage per block)</a:t>
            </a:r>
          </a:p>
        </p:txBody>
      </p:sp>
      <p:sp>
        <p:nvSpPr>
          <p:cNvPr id="45060" name="Slide Number Placeholder 3">
            <a:extLst>
              <a:ext uri="{FF2B5EF4-FFF2-40B4-BE49-F238E27FC236}">
                <a16:creationId xmlns:a16="http://schemas.microsoft.com/office/drawing/2014/main" id="{273EC31C-439C-46F6-BC7F-647B26103D5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4D24BB8-FD48-479F-B806-2D149D6EDED2}"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066280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39BA7D76-01A0-44F2-89B1-63E0F21140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BE9A65A-C6A6-437E-860D-28B578E0FA99}"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7107" name="Rectangle 2">
            <a:extLst>
              <a:ext uri="{FF2B5EF4-FFF2-40B4-BE49-F238E27FC236}">
                <a16:creationId xmlns:a16="http://schemas.microsoft.com/office/drawing/2014/main" id="{F7F0E3D2-8D1D-4E9E-86ED-3DCB13525BA7}"/>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B1A6E11A-8162-4AD6-A68A-F876C2FC20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3353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FFFBFD61-D515-4C27-BC04-B6726E8461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E33FC15-B3FD-4131-A17E-3B00DAFF8E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70C77BC8-D78A-45A5-8E34-399D70521314}"/>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D155EB5F-C6B8-4100-A62C-D800041D9A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44971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E02A4683-3128-4DFE-A149-AF7747B87A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321C362-86F0-45B3-B087-EB55DFF280B9}"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FC8EAC48-4371-407E-BAE5-E8D5CF0E6F9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323BF492-B734-4B57-92DB-E4DE382AEB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88301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65434224-1541-4F6D-8615-BDEE44F5A6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AC1DCC-3B3E-490B-A449-40495B34789C}"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4C386D90-9A87-4D30-8E11-A54A5C6C20ED}"/>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11F6F7F1-7A05-4849-9290-DEB5F5443B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21958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65434224-1541-4F6D-8615-BDEE44F5A6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AC1DCC-3B3E-490B-A449-40495B34789C}"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4C386D90-9A87-4D30-8E11-A54A5C6C20ED}"/>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11F6F7F1-7A05-4849-9290-DEB5F5443B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64984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D0A35225-5E7D-47C9-941A-D0770BC587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5A698D4-1384-4BA5-B733-041EDF45F76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6A4FBC79-C959-4D88-9209-626C6B4181E3}"/>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53DB9E80-8D28-41EF-86B7-F9C1B49EE8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993310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EF65BE21-C91A-4A31-B1FB-B8E99A772A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472180-291D-4D38-BFEA-8EB6CB704FCA}"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a:extLst>
              <a:ext uri="{FF2B5EF4-FFF2-40B4-BE49-F238E27FC236}">
                <a16:creationId xmlns:a16="http://schemas.microsoft.com/office/drawing/2014/main" id="{E5C88F20-F4BE-468E-B651-F417A34B4D3E}"/>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388756E-060E-48EC-86E0-7EF60BB005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834013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60FB065A-78BE-4E84-93B0-7AB5724FDA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3F4AF67-0335-4117-B131-93E2956BE666}"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5299" name="Rectangle 2">
            <a:extLst>
              <a:ext uri="{FF2B5EF4-FFF2-40B4-BE49-F238E27FC236}">
                <a16:creationId xmlns:a16="http://schemas.microsoft.com/office/drawing/2014/main" id="{3C7BBB92-162F-46EB-B3B3-A6DC9ECF2339}"/>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86438A58-9EBA-4315-9C87-584150C80E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31998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808293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C30EBD12-8697-40B0-A3F2-4C4F89674A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17BF2B6-781A-4AC8-93AC-C210D5147293}"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a:extLst>
              <a:ext uri="{FF2B5EF4-FFF2-40B4-BE49-F238E27FC236}">
                <a16:creationId xmlns:a16="http://schemas.microsoft.com/office/drawing/2014/main" id="{87B9E07E-8C5A-4C76-B1D6-CD8E1136C587}"/>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AFB2F9B7-1DD0-43BC-9F80-EFD00F7EAE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30030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C53B6529-72A3-40F6-9F9D-1075C76843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B9E53A6-478E-4DAC-B297-8D53FE5E195B}"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7587" name="Rectangle 2">
            <a:extLst>
              <a:ext uri="{FF2B5EF4-FFF2-40B4-BE49-F238E27FC236}">
                <a16:creationId xmlns:a16="http://schemas.microsoft.com/office/drawing/2014/main" id="{ECA636FD-8B00-4ED2-A13D-4F1D5B144480}"/>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0819B8F5-B510-40C9-8DB4-23A4170413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473166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E41EE66D-62D7-453A-87D5-FE8A75E92E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6C03B5-2387-48FE-8BB1-EACBDB08A90F}"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9635" name="Rectangle 2">
            <a:extLst>
              <a:ext uri="{FF2B5EF4-FFF2-40B4-BE49-F238E27FC236}">
                <a16:creationId xmlns:a16="http://schemas.microsoft.com/office/drawing/2014/main" id="{D4C4F2F8-6CFA-4EAB-B0CF-719E4D37675F}"/>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81E986B0-8B7A-4245-A70E-2F2D1E576F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511743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7EA2393-26EC-4042-A04A-DD5C8A3191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E389C9F-2B93-46E3-AAB6-6791B4207C05}"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1683" name="Rectangle 2">
            <a:extLst>
              <a:ext uri="{FF2B5EF4-FFF2-40B4-BE49-F238E27FC236}">
                <a16:creationId xmlns:a16="http://schemas.microsoft.com/office/drawing/2014/main" id="{006D4976-F940-41DF-BB71-CC254D641B54}"/>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E986CEB9-868E-405F-9367-6C020CB32B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898934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3EC9F6E7-DEF2-49C0-92BA-FB004184EE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3CC407D-2643-4298-A820-C84B341BD844}"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9939" name="Rectangle 2">
            <a:extLst>
              <a:ext uri="{FF2B5EF4-FFF2-40B4-BE49-F238E27FC236}">
                <a16:creationId xmlns:a16="http://schemas.microsoft.com/office/drawing/2014/main" id="{474E12EE-55AE-4AC3-BF16-3549D8B102CE}"/>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FA275392-497E-4DB8-8EE4-2C35436651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522912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3EC9F6E7-DEF2-49C0-92BA-FB004184EE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3CC407D-2643-4298-A820-C84B341BD844}"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9939" name="Rectangle 2">
            <a:extLst>
              <a:ext uri="{FF2B5EF4-FFF2-40B4-BE49-F238E27FC236}">
                <a16:creationId xmlns:a16="http://schemas.microsoft.com/office/drawing/2014/main" id="{474E12EE-55AE-4AC3-BF16-3549D8B102CE}"/>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FA275392-497E-4DB8-8EE4-2C35436651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35830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59</a:t>
            </a:fld>
            <a:endParaRPr lang="en-US" altLang="en-US"/>
          </a:p>
        </p:txBody>
      </p:sp>
    </p:spTree>
    <p:extLst>
      <p:ext uri="{BB962C8B-B14F-4D97-AF65-F5344CB8AC3E}">
        <p14:creationId xmlns:p14="http://schemas.microsoft.com/office/powerpoint/2010/main" val="7496742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72614CE6-FFF4-4034-B168-49EFB3E04C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D8D42BA-40E3-4895-A9C8-A200B308F53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0B5CF2B0-262A-45F7-9707-BE0E50722C7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4BDF3390-60A6-438E-A19E-B7A48E1FE2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496034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011699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47318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054168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332999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C7CAB5FB-4499-4A78-B8E0-70F018F3D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69DE5A9-540A-4836-B1A6-064DE652E54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9091" name="Rectangle 2">
            <a:extLst>
              <a:ext uri="{FF2B5EF4-FFF2-40B4-BE49-F238E27FC236}">
                <a16:creationId xmlns:a16="http://schemas.microsoft.com/office/drawing/2014/main" id="{D710D072-F1C5-49CD-9CD9-EB9F3EED261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E0910396-3535-4141-AC82-8ED6F6632F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425962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271D2120-9A2B-47C4-A534-B51D7FD3C7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197C76-8DA6-4441-8418-E1CA93B2A4A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9" name="Rectangle 2">
            <a:extLst>
              <a:ext uri="{FF2B5EF4-FFF2-40B4-BE49-F238E27FC236}">
                <a16:creationId xmlns:a16="http://schemas.microsoft.com/office/drawing/2014/main" id="{76320175-7BF1-4C28-8118-24744CF33C22}"/>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518E7B96-3BC0-4BA0-8F4B-53B5173025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52883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E40BEF0-9415-412D-AF21-72BA2D18C4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2E65637-2214-4FA6-A9CC-A7014009F3D6}"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3187" name="Rectangle 2">
            <a:extLst>
              <a:ext uri="{FF2B5EF4-FFF2-40B4-BE49-F238E27FC236}">
                <a16:creationId xmlns:a16="http://schemas.microsoft.com/office/drawing/2014/main" id="{F6ACB707-CCC2-4339-8586-9C49A2CAC899}"/>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EC05376F-F9AC-467D-82F5-2A937A23D1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785917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ACC2129-DD10-4195-B4E4-0A37464BFA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3C8B530-0DB8-4B80-A8A3-17843A477A2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5235" name="Rectangle 2">
            <a:extLst>
              <a:ext uri="{FF2B5EF4-FFF2-40B4-BE49-F238E27FC236}">
                <a16:creationId xmlns:a16="http://schemas.microsoft.com/office/drawing/2014/main" id="{2367443C-DFF5-4AA5-ABA6-C096F07FD944}"/>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B6E1774C-63FE-4622-BF4D-AC0EB01CDB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901872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6DFF9C4C-A6C6-47DE-9162-4673F14421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2E7717C-BB95-4A69-B6C6-F696DFD972A3}"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7283" name="Rectangle 2">
            <a:extLst>
              <a:ext uri="{FF2B5EF4-FFF2-40B4-BE49-F238E27FC236}">
                <a16:creationId xmlns:a16="http://schemas.microsoft.com/office/drawing/2014/main" id="{E7126C29-652A-47EB-9D6F-1C2E666C8B08}"/>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E0AF697C-E8F3-4DF3-AC35-E7C8929E55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803828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38BC8F74-5338-4D8C-9492-03A34375EF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E91F6D00-35F2-4B2B-8113-369B74D92DAB}"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9331" name="Rectangle 2">
            <a:extLst>
              <a:ext uri="{FF2B5EF4-FFF2-40B4-BE49-F238E27FC236}">
                <a16:creationId xmlns:a16="http://schemas.microsoft.com/office/drawing/2014/main" id="{60F81C1A-4945-4A61-BFAE-5BB6BAE73D4A}"/>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A55348B0-634F-4915-A069-EA540582EB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38620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16E65DD-EF4C-40F9-B8A2-FC5391BB5F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5B977A4-0CF7-49CC-8CC4-1EEE95D117D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80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E386D52D-B7F3-486C-8A04-B930DD0986D4}"/>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EE369836-416C-4229-8A8C-48ECA010C7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930954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06609786-4631-484F-B41E-4FBBBE454EA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07461DE-88B5-448F-84B2-31DC1AD889C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9" name="Rectangle 2">
            <a:extLst>
              <a:ext uri="{FF2B5EF4-FFF2-40B4-BE49-F238E27FC236}">
                <a16:creationId xmlns:a16="http://schemas.microsoft.com/office/drawing/2014/main" id="{B2CC0589-974B-4075-B164-7ADE6596B07F}"/>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96CBABBB-8336-4D27-980A-03D513BD3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3782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7</a:t>
            </a:fld>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099523C9-0457-4031-80C4-C9A05720E72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FA416D-C28E-4FCE-97EE-7864C178A39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7" name="Rectangle 2">
            <a:extLst>
              <a:ext uri="{FF2B5EF4-FFF2-40B4-BE49-F238E27FC236}">
                <a16:creationId xmlns:a16="http://schemas.microsoft.com/office/drawing/2014/main" id="{03489940-9407-4388-A6DE-D74272B16A81}"/>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4A0819F5-F1E4-4949-B4E9-E51FFF0CA4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210900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B5CD0299-F442-47CA-A434-6D0D60693AF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0E68546-92EE-416A-A549-DCB1F4341B12}"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0595" name="Rectangle 2">
            <a:extLst>
              <a:ext uri="{FF2B5EF4-FFF2-40B4-BE49-F238E27FC236}">
                <a16:creationId xmlns:a16="http://schemas.microsoft.com/office/drawing/2014/main" id="{0A7570E3-CF10-4817-B461-870B09A124BC}"/>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9CB02ACD-22FD-4456-B575-1D70144016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79944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E9F4B7C5-0009-44A3-9C34-F89E21314BB6}"/>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9C761C1-0603-43F2-817B-856A5D26136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3" name="Rectangle 2">
            <a:extLst>
              <a:ext uri="{FF2B5EF4-FFF2-40B4-BE49-F238E27FC236}">
                <a16:creationId xmlns:a16="http://schemas.microsoft.com/office/drawing/2014/main" id="{2C2A62F5-6C8A-43F9-966E-0FC939915BF0}"/>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72A04179-B34A-4DAE-91D1-2A13149B8A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793769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1476C29-A15C-45ED-A95C-0D080628A3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240400B-AB3D-41AE-9838-68E1A79D3FE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95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1" name="Rectangle 2">
            <a:extLst>
              <a:ext uri="{FF2B5EF4-FFF2-40B4-BE49-F238E27FC236}">
                <a16:creationId xmlns:a16="http://schemas.microsoft.com/office/drawing/2014/main" id="{BBA479FF-3AC6-4444-A4A9-094F2A5D5DF1}"/>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5D612050-7FD2-4429-9725-90CF647625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664555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872449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97A0F60-CAAE-44B0-BFC7-D2B5A2AD8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E887AF91-D497-4A2A-9CF7-83341342ED4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97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5" name="Rectangle 2">
            <a:extLst>
              <a:ext uri="{FF2B5EF4-FFF2-40B4-BE49-F238E27FC236}">
                <a16:creationId xmlns:a16="http://schemas.microsoft.com/office/drawing/2014/main" id="{D5DFFDEC-6CD5-4870-B34B-50D2844EE412}"/>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9FD080F3-D25F-4C23-81CF-DA77256DD1A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469594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F5A7988B-18A6-4E89-B7A3-02CD5A8BA5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CD13F24-5BFF-454F-A8F8-2726B16156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98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3A39C31-73EB-4715-B4B8-68D4B837F1C6}"/>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385F3768-7479-497E-B124-A7E26764883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76322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9CFB7107-1C42-472A-9833-6940DF3869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A762164-D93F-4E35-B0AE-B1934AD126B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99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91" name="Rectangle 2">
            <a:extLst>
              <a:ext uri="{FF2B5EF4-FFF2-40B4-BE49-F238E27FC236}">
                <a16:creationId xmlns:a16="http://schemas.microsoft.com/office/drawing/2014/main" id="{11D1397A-8E5F-4649-BED7-5E5A8D0FC2A9}"/>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7F5DD1DF-B9FD-494B-A0D4-6579635A7432}"/>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103740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7682520-0B29-4E2C-B8EF-EF500DD163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D4282C8-423F-4181-AE0E-76D77C441D4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B3871E10-70A6-45E0-910F-25235378732A}"/>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5941599-5110-4A37-8FEC-F97D85E0935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429582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879A709-AA35-4A6D-9BE7-88A1C74F4B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D36EA57-3AEE-45DA-8B41-1ABDFD32296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BBA83F35-444C-4933-A1C1-4CC1BA88256A}"/>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3691D86C-4522-4521-AEF2-79F8224DB48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55823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8</a:t>
            </a:fld>
            <a:endParaRPr lang="en-US" altLang="en-US"/>
          </a:p>
        </p:txBody>
      </p:sp>
    </p:spTree>
    <p:extLst>
      <p:ext uri="{BB962C8B-B14F-4D97-AF65-F5344CB8AC3E}">
        <p14:creationId xmlns:p14="http://schemas.microsoft.com/office/powerpoint/2010/main" val="21374223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CC37B962-6721-4CB2-BF2F-A4994C84C2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B49C02-3301-417A-946C-48DBBC639D3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58B57A18-7C07-4567-AFE0-C16DB8E58A81}"/>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6A712ECB-F40C-4324-82FD-AB0F331C22D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69761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D3682090-4C7F-4BBF-B210-69B6532E81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6B3E72A-CBD0-4A8B-906B-5F408CB939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0483" name="Rectangle 2">
            <a:extLst>
              <a:ext uri="{FF2B5EF4-FFF2-40B4-BE49-F238E27FC236}">
                <a16:creationId xmlns:a16="http://schemas.microsoft.com/office/drawing/2014/main" id="{CC675BEA-E819-45DB-9D5B-FCC7D29962ED}"/>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E6245AE6-F975-4CB6-A6FD-9F8E48BBA4F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116474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94C62E2-AFD2-4FBB-8598-15205348FB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EC6A394-E874-4EE6-A573-E94510DFC5D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7CFC8D8E-E673-4821-A709-6157065E4CDA}"/>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AC43F747-DB06-4B73-9E6F-9FE6A13AC2B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129840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849C3F0A-D3BE-431D-8731-738A67BF79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2EC7B4E-2CDE-43FC-862B-874E947E3B5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BCF0DBB6-F167-40B1-BD30-66A89FB25342}"/>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5648EE5-B87E-4EDB-BA16-A97C7157303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49979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4086FC41-E2AE-4EAC-9688-53E3C9140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EE25011-1670-4CE3-BA67-0AA254803E9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06BB9046-C372-4B9F-A730-72AEAB6F4A4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1BEC3E14-3FBD-489B-9D20-6FF1575AC57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8168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05414BF-A812-43BB-9D8F-B7D74E967B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E3E7743-31B1-4691-9E91-5BA74FD0DB5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1CA2EACE-7817-405D-8E26-786659F87C12}"/>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E5A893CB-7BEF-4C84-ABB4-CD6B7DADDA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055669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69145523-6817-433F-88BD-678AA35B32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1B770F2-308C-4A9B-A23B-435D5915A23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6D06FA43-FDA7-4E8F-B43E-9AF6CC94E475}"/>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70DDF17D-ADEA-4E9A-8EF4-876D073C238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910444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87638FD7-C90F-4071-A7EF-2DB2E11D1A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F089E59-5288-4760-A9A0-62E5B0DA78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2771" name="Rectangle 2">
            <a:extLst>
              <a:ext uri="{FF2B5EF4-FFF2-40B4-BE49-F238E27FC236}">
                <a16:creationId xmlns:a16="http://schemas.microsoft.com/office/drawing/2014/main" id="{4B5762A4-1CBF-4ACA-894E-C405911D454D}"/>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7930EC58-BDEE-4554-BC64-E193B9C5138D}"/>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92211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26E82F3B-31B3-4FE7-B569-08C987FD01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4205355E-C95C-4955-9542-AA99986381A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9" name="Rectangle 2">
            <a:extLst>
              <a:ext uri="{FF2B5EF4-FFF2-40B4-BE49-F238E27FC236}">
                <a16:creationId xmlns:a16="http://schemas.microsoft.com/office/drawing/2014/main" id="{85800415-5BE2-4338-B010-B68BD2AAC345}"/>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200A8043-F678-4A90-AA22-1BB70F9D0FB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769121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89A2C9D5-37F8-46BF-A4B2-B8B3BEA4B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25E3FF6-A043-4717-ACA2-A42D20435F2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8E26EBCF-CCF9-49D6-9BC9-0B42E960DB4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20239E20-9258-406C-ABA4-4100B448CB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75856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516B392-AB16-433E-A341-C08B2964F80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8" name="Rectangle 2"/>
          <p:cNvSpPr>
            <a:spLocks noGrp="1" noRot="1" noChangeAspect="1" noChangeArrowheads="1" noTextEdit="1"/>
          </p:cNvSpPr>
          <p:nvPr>
            <p:ph type="sldImg"/>
          </p:nvPr>
        </p:nvSpPr>
        <p:spPr>
          <a:xfrm>
            <a:off x="1177925" y="696913"/>
            <a:ext cx="4641850" cy="3481387"/>
          </a:xfrm>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314091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1DBA71E5-18EF-43E7-93DD-CA6F880BF7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33DC68A-4FDB-4EB8-B0A0-36C89B51C9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1987" name="Rectangle 2">
            <a:extLst>
              <a:ext uri="{FF2B5EF4-FFF2-40B4-BE49-F238E27FC236}">
                <a16:creationId xmlns:a16="http://schemas.microsoft.com/office/drawing/2014/main" id="{0EFA33CB-C944-4E9D-B3A5-D032771D16B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C2307F3D-2E4B-472D-8C41-D1FFB210716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041627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3D93A8BB-72D5-40E9-B777-4CC9355B40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0FDFC39-5922-4703-9593-C8F57791941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4035" name="Rectangle 2">
            <a:extLst>
              <a:ext uri="{FF2B5EF4-FFF2-40B4-BE49-F238E27FC236}">
                <a16:creationId xmlns:a16="http://schemas.microsoft.com/office/drawing/2014/main" id="{C8CCF976-4F51-4193-AF19-DEA748741E65}"/>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F6FF947C-4F92-49A0-8338-0BEA886FAC0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758209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68D50FF3-548E-49DD-BF1B-5A9FCEB953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C993EA4-DB1C-4EB9-9D70-9176870586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6083" name="Rectangle 2">
            <a:extLst>
              <a:ext uri="{FF2B5EF4-FFF2-40B4-BE49-F238E27FC236}">
                <a16:creationId xmlns:a16="http://schemas.microsoft.com/office/drawing/2014/main" id="{20225422-21CC-4388-95E7-E7F6FAD9A3D9}"/>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550AD905-B675-4756-A7AC-ED64B5BA4CC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27124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976FFAED-2FF8-4D66-B01E-6292648A66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666C75-7846-4C8C-B05F-FF2B1C433BE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9CAF5A83-C0E8-4D27-B0D7-392C31305720}"/>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624F80F9-AD06-4E60-A7ED-149E7D0CD05C}"/>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741156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706DAE9B-72C6-4AB5-AA81-FA49D8E229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CC47F2-2D23-40BE-ADC6-8BAB13C1490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7B075ECB-C588-48CB-B818-C27F2601E60A}"/>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FC78AF38-A0FE-4A09-B2EA-FB2B302F2555}"/>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29244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0CAAB1F8-3C5C-4084-A416-14E9E398E9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0C4551E-79EF-4EB9-AD43-3F871E5412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369A3B3B-201F-46B2-893A-1D73404CC3E5}"/>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6E7B5ED3-04B5-4709-AF58-E2F75988636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486490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373D0620-18CE-4EEB-A483-FFFC64065D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7FAE17A-5850-47AF-BD6B-4A77A4F66E3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7347" name="Rectangle 2">
            <a:extLst>
              <a:ext uri="{FF2B5EF4-FFF2-40B4-BE49-F238E27FC236}">
                <a16:creationId xmlns:a16="http://schemas.microsoft.com/office/drawing/2014/main" id="{48144288-3E3C-4038-A8FA-43B30A32AE14}"/>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F3DFC066-7CD4-4D10-9316-DA4551483582}"/>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129111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FE72A0C0-9D16-4634-931D-4AD6D20FCE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2548EB7-031F-4272-92F5-040B035B7FE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a:extLst>
              <a:ext uri="{FF2B5EF4-FFF2-40B4-BE49-F238E27FC236}">
                <a16:creationId xmlns:a16="http://schemas.microsoft.com/office/drawing/2014/main" id="{A4DEAFBB-2AE6-4997-9687-F5319EE462B4}"/>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DA1C9B7B-4954-4D5E-A074-28106B1F48E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095526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435C9500-8870-48AB-A892-FABBAC0E64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8668EFA-2A36-4BA4-8C6A-A22A5F4C684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36CB7810-C4D8-4500-887F-593BB66BEB13}"/>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E4FD67AC-AE93-4534-8FCF-300F36E2D8F4}"/>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0382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4ED77D39-C4CF-42B1-B7BC-62CF52564C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9FDF64C-DC3E-4F2B-8DB0-0516B4714C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a:extLst>
              <a:ext uri="{FF2B5EF4-FFF2-40B4-BE49-F238E27FC236}">
                <a16:creationId xmlns:a16="http://schemas.microsoft.com/office/drawing/2014/main" id="{BC632CD1-158A-493F-AF7B-4891B758C850}"/>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4E64ACB8-363D-46E8-A50B-4C95ED8F0EA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03061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E2E42CA-A09A-4793-8A18-57204D130B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6" name="Rectangle 2"/>
          <p:cNvSpPr>
            <a:spLocks noGrp="1" noRot="1" noChangeAspect="1" noChangeArrowheads="1" noTextEdit="1"/>
          </p:cNvSpPr>
          <p:nvPr>
            <p:ph type="sldImg"/>
          </p:nvPr>
        </p:nvSpPr>
        <p:spPr>
          <a:xfrm>
            <a:off x="404813" y="696913"/>
            <a:ext cx="6188075" cy="3481387"/>
          </a:xfrm>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462514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8D44F4CC-759D-40DB-AE6E-F4B7580A1B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E3B433C4-8C6D-4550-9B55-7CB9502FDA2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6563" name="Rectangle 2">
            <a:extLst>
              <a:ext uri="{FF2B5EF4-FFF2-40B4-BE49-F238E27FC236}">
                <a16:creationId xmlns:a16="http://schemas.microsoft.com/office/drawing/2014/main" id="{25DCC2B8-3380-45BC-846B-5D74265D5F5C}"/>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D70E39F4-F62D-4B49-8B23-A17F440862BA}"/>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671923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525EFA79-6B40-4BAE-B465-FC627633F7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D6E6AB2-C815-41CC-805B-FD057B97D4D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8611" name="Rectangle 2">
            <a:extLst>
              <a:ext uri="{FF2B5EF4-FFF2-40B4-BE49-F238E27FC236}">
                <a16:creationId xmlns:a16="http://schemas.microsoft.com/office/drawing/2014/main" id="{47E3AA64-1A35-415F-B004-A48FD2B00BF3}"/>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4D541752-A539-4B8E-81F4-0B6B3976FD0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088244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DDBA4B5E-E521-489C-981D-4650B86DDD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AA8164C-E56D-453B-8BF0-F91DB4DDE41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0659" name="Rectangle 2">
            <a:extLst>
              <a:ext uri="{FF2B5EF4-FFF2-40B4-BE49-F238E27FC236}">
                <a16:creationId xmlns:a16="http://schemas.microsoft.com/office/drawing/2014/main" id="{AAD55101-E206-4D39-AEBA-2F57F10F0331}"/>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B86B736B-70D5-4868-BF05-18C87C317BB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852848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15017605-FDBE-4B46-A5B0-72CDB0CBAC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35E13A8B-1D51-4621-9E0E-B95B3008146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2707" name="Rectangle 2">
            <a:extLst>
              <a:ext uri="{FF2B5EF4-FFF2-40B4-BE49-F238E27FC236}">
                <a16:creationId xmlns:a16="http://schemas.microsoft.com/office/drawing/2014/main" id="{53446CE3-7C83-40D6-AB55-C1D99AE74579}"/>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CBA71277-192D-417C-A3A5-329F395CDAE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8589184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B558C610-88D3-4504-B5AF-9FABE55A81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1712E8D-A9B1-4AED-8842-7A8211E2CD8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5" name="Rectangle 2">
            <a:extLst>
              <a:ext uri="{FF2B5EF4-FFF2-40B4-BE49-F238E27FC236}">
                <a16:creationId xmlns:a16="http://schemas.microsoft.com/office/drawing/2014/main" id="{71746E2E-0D20-42D1-8310-E28C6FD505AA}"/>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FD18663B-7759-40DD-A3E6-23CBF1E594B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31700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B4337770-7844-4A04-83EA-35523F5634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33F081B9-7F72-419C-A546-4D65D98C6F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3" name="Rectangle 2">
            <a:extLst>
              <a:ext uri="{FF2B5EF4-FFF2-40B4-BE49-F238E27FC236}">
                <a16:creationId xmlns:a16="http://schemas.microsoft.com/office/drawing/2014/main" id="{D853E449-0813-43CB-BEC0-AF0E683C35CC}"/>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32E0DD41-D9FE-4417-B62C-673DF5F63F6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687534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DD3C0E97-452C-487F-AF1E-2E66B472B920}"/>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33" tIns="46967" rIns="93933" bIns="46967"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7946EDC-FA4E-4215-A1CA-23FE0BF9B06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07333D96-9AC0-4079-88ED-43D75263FFA0}"/>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B00B03B5-F5F8-4980-8324-22A10213D34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332303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F2521F39-8E8C-4231-AE56-7CC7368F8A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166CC6A-D7F8-4FC1-AE4A-34B30201E9C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F08163B5-2A72-4445-89C6-6B3810EE02E3}"/>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31FA53B-7A9B-429A-8F1F-8663E9A5938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877540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A4F6718A-909C-43DD-B7BA-BAAEBC8B4B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48FDF21-D105-4B87-9279-FCE45DD57D1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7" name="Rectangle 2">
            <a:extLst>
              <a:ext uri="{FF2B5EF4-FFF2-40B4-BE49-F238E27FC236}">
                <a16:creationId xmlns:a16="http://schemas.microsoft.com/office/drawing/2014/main" id="{793B07E5-AD8E-4B5F-85FA-E147EBD6187D}"/>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B552E5FA-AB31-4F5E-84F2-0C6CE157B54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190644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06C052F9-20D6-43DD-AB9C-CAF599A60AC1}"/>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33" tIns="46967" rIns="93933" bIns="46967"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E1FF5AD-5CB1-4E7B-98A0-95B41459EA8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5" name="Rectangle 2">
            <a:extLst>
              <a:ext uri="{FF2B5EF4-FFF2-40B4-BE49-F238E27FC236}">
                <a16:creationId xmlns:a16="http://schemas.microsoft.com/office/drawing/2014/main" id="{27875C20-7615-45E5-B268-B2C1DF928376}"/>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0909B40E-5D7C-4E79-A645-879ECEBA2FB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68057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11</a:t>
            </a:fld>
            <a:endParaRPr lang="en-US" altLang="en-US"/>
          </a:p>
        </p:txBody>
      </p:sp>
    </p:spTree>
    <p:extLst>
      <p:ext uri="{BB962C8B-B14F-4D97-AF65-F5344CB8AC3E}">
        <p14:creationId xmlns:p14="http://schemas.microsoft.com/office/powerpoint/2010/main" val="7748477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23F42997-C7B2-4A11-8D56-D64E82765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A359A90-A8B8-4F81-831A-3BCF90C6284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3" name="Rectangle 2">
            <a:extLst>
              <a:ext uri="{FF2B5EF4-FFF2-40B4-BE49-F238E27FC236}">
                <a16:creationId xmlns:a16="http://schemas.microsoft.com/office/drawing/2014/main" id="{323C353F-E845-4930-8E04-7049E6D31C5A}"/>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761ECED8-F4EF-4111-B87C-934BF9E834E4}"/>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461124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4F6E02B4-FEBB-4677-90E6-EEA8EFB817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EC8FF7E-76D9-4C86-97F5-34ED9D16B54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5" name="Rectangle 2">
            <a:extLst>
              <a:ext uri="{FF2B5EF4-FFF2-40B4-BE49-F238E27FC236}">
                <a16:creationId xmlns:a16="http://schemas.microsoft.com/office/drawing/2014/main" id="{2B5FBC03-FF2A-40FE-837B-A50CB360FE00}"/>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FE6F0AC2-D159-40A6-BF2F-38107750335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0627616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88BE9332-730C-4FD9-BFB5-D6C420F4BE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45473FF8-80CA-4070-986D-4E58807A639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2163" name="Rectangle 2">
            <a:extLst>
              <a:ext uri="{FF2B5EF4-FFF2-40B4-BE49-F238E27FC236}">
                <a16:creationId xmlns:a16="http://schemas.microsoft.com/office/drawing/2014/main" id="{7B86C939-0C4A-4142-A475-155827AA1721}"/>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62FE7FF8-2BA0-4331-9004-C859D03D890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0345364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B83D08ED-0EA7-4108-B0A7-C2ADB06175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B751FF-3195-43B6-8E87-B76E2297E6E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4211" name="Rectangle 2">
            <a:extLst>
              <a:ext uri="{FF2B5EF4-FFF2-40B4-BE49-F238E27FC236}">
                <a16:creationId xmlns:a16="http://schemas.microsoft.com/office/drawing/2014/main" id="{9D628FF2-38BC-476A-A0BE-379815531F7F}"/>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9E66156D-6842-4190-9FCA-9766AB06513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04226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EA2DE12-3966-42F4-825C-304D4A5968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C85D329-9067-4A68-83D9-F2B6AA710B5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FAF448C-72F2-46A5-8C6E-66D2A5F53CAC}"/>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9715321E-645F-46AB-9996-6CBC59F5736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830371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033F2F0B-3D32-4F7E-9E17-2E8B00BE4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5F08DC1-4A5C-4322-A9F0-9E8F56CF9C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9" name="Rectangle 2">
            <a:extLst>
              <a:ext uri="{FF2B5EF4-FFF2-40B4-BE49-F238E27FC236}">
                <a16:creationId xmlns:a16="http://schemas.microsoft.com/office/drawing/2014/main" id="{160667B7-80E8-4E66-977F-5026ED531D63}"/>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829FD5EA-03DA-4211-82DF-DA79B7ED814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5873783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0482B077-D458-4FAC-995C-47505007E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3F4EA6E-0710-4E84-95DF-D2F7F14407F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BF76E0DE-7A3D-4C30-9200-FDB79EFF1CE1}"/>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AE32D91-65FE-4C77-B074-192065936B0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381539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4B96CA27-CBE5-4166-9BF4-36E362E542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A3C6EC8-1D33-4B8E-817E-CBF5E0DE357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7523" name="Rectangle 2">
            <a:extLst>
              <a:ext uri="{FF2B5EF4-FFF2-40B4-BE49-F238E27FC236}">
                <a16:creationId xmlns:a16="http://schemas.microsoft.com/office/drawing/2014/main" id="{CC4017F4-E002-4153-9222-10ED03C30625}"/>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BCC7E51B-1BCE-49F8-9239-7BC2D2CE1D04}"/>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140821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35EDC827-0433-46FF-B248-60E96271A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EB863BD-6C88-466F-A19A-986007653A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7387C7FB-DD1F-4E99-9C0A-63A2749AE29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FDF103F8-7FCF-4290-8AB5-759361F7492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3116703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7FEDDF69-B610-4B11-8A0E-54A5217207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330FA4C-C655-450B-AD05-7D37AAEEDC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9" name="Rectangle 2">
            <a:extLst>
              <a:ext uri="{FF2B5EF4-FFF2-40B4-BE49-F238E27FC236}">
                <a16:creationId xmlns:a16="http://schemas.microsoft.com/office/drawing/2014/main" id="{7505CEAF-F107-421E-A856-D52EE66E070C}"/>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A1FEEEF4-2A52-4BEE-BE00-E58412128B2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30650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0065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185560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5947610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265795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8346234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119015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0910682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4686838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967321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518877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4513586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2389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07660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0178033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7888476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9699025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0365221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0975745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7075066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566172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10/30/20</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4529613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071767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7115718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3942602267"/>
      </p:ext>
    </p:extLst>
  </p:cSld>
  <p:clrMapOvr>
    <a:masterClrMapping/>
  </p:clrMapOvr>
  <p:transition spd="med">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89751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33574569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42200789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16261598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29530986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1013791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10/30/20</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18550030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4104897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34181031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27237328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15365252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365369598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89A5D0ED-8039-462C-9918-44EC24382C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1544194"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6632BBE-1115-4220-824C-3B5594CF6ACA}"/>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C8A780A1-76A4-49C6-9392-A7424AEF5A9C}"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8314"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22792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29263" y="800747"/>
            <a:ext cx="7885475" cy="3947602"/>
          </a:xfrm>
        </p:spPr>
        <p:txBody>
          <a:bodyPr/>
          <a:lstStyle>
            <a:lvl1pPr marL="257175" indent="-257175">
              <a:buSzPct val="110000"/>
              <a:buFont typeface="Wingdings" panose="05000000000000000000" pitchFamily="2" charset="2"/>
              <a:buChar char="§"/>
              <a:defRPr/>
            </a:lvl1pPr>
            <a:lvl2pPr marL="557213" indent="-214313">
              <a:buSzPct val="110000"/>
              <a:buFont typeface="Arial" panose="020B0604020202020204" pitchFamily="34" charset="0"/>
              <a:buChar char="•"/>
              <a:defRPr/>
            </a:lvl2pPr>
            <a:lvl3pPr marL="814388" indent="-171450">
              <a:buSzPct val="10000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SzPct val="1000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E46D9D1-3A0B-4830-9771-FFCB254C68FD}"/>
              </a:ext>
            </a:extLst>
          </p:cNvPr>
          <p:cNvSpPr>
            <a:spLocks noGrp="1" noChangeArrowheads="1"/>
          </p:cNvSpPr>
          <p:nvPr>
            <p:ph type="sldNum" sz="quarter" idx="10"/>
          </p:nvPr>
        </p:nvSpPr>
        <p:spPr>
          <a:ln/>
        </p:spPr>
        <p:txBody>
          <a:bodyPr/>
          <a:lstStyle>
            <a:lvl1pPr>
              <a:defRPr/>
            </a:lvl1pPr>
          </a:lstStyle>
          <a:p>
            <a:pPr>
              <a:defRPr/>
            </a:pPr>
            <a:fld id="{426D0A47-6CB3-4B55-A2F3-FFAD4B8D19F9}" type="slidenum">
              <a:rPr lang="en-US" altLang="en-US"/>
              <a:pPr>
                <a:defRPr/>
              </a:pPr>
              <a:t>‹#›</a:t>
            </a:fld>
            <a:endParaRPr lang="en-US" altLang="en-US"/>
          </a:p>
        </p:txBody>
      </p:sp>
    </p:spTree>
    <p:extLst>
      <p:ext uri="{BB962C8B-B14F-4D97-AF65-F5344CB8AC3E}">
        <p14:creationId xmlns:p14="http://schemas.microsoft.com/office/powerpoint/2010/main" val="21040007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19740F89-6A40-434A-B633-C16AB606E222}"/>
              </a:ext>
            </a:extLst>
          </p:cNvPr>
          <p:cNvSpPr>
            <a:spLocks noGrp="1" noChangeArrowheads="1"/>
          </p:cNvSpPr>
          <p:nvPr>
            <p:ph type="sldNum" sz="quarter" idx="10"/>
          </p:nvPr>
        </p:nvSpPr>
        <p:spPr>
          <a:ln/>
        </p:spPr>
        <p:txBody>
          <a:bodyPr/>
          <a:lstStyle>
            <a:lvl1pPr>
              <a:defRPr/>
            </a:lvl1pPr>
          </a:lstStyle>
          <a:p>
            <a:pPr>
              <a:defRPr/>
            </a:pPr>
            <a:fld id="{18696338-A5C8-4BE9-90AA-26742F29AB62}" type="slidenum">
              <a:rPr lang="en-US" altLang="en-US"/>
              <a:pPr>
                <a:defRPr/>
              </a:pPr>
              <a:t>‹#›</a:t>
            </a:fld>
            <a:endParaRPr lang="en-US" altLang="en-US"/>
          </a:p>
        </p:txBody>
      </p:sp>
    </p:spTree>
    <p:extLst>
      <p:ext uri="{BB962C8B-B14F-4D97-AF65-F5344CB8AC3E}">
        <p14:creationId xmlns:p14="http://schemas.microsoft.com/office/powerpoint/2010/main" val="4558923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1C5EB6FE-917B-4F3A-9B86-96E6B879D162}"/>
              </a:ext>
            </a:extLst>
          </p:cNvPr>
          <p:cNvSpPr>
            <a:spLocks noGrp="1" noChangeArrowheads="1"/>
          </p:cNvSpPr>
          <p:nvPr>
            <p:ph type="sldNum" sz="quarter" idx="10"/>
          </p:nvPr>
        </p:nvSpPr>
        <p:spPr>
          <a:ln/>
        </p:spPr>
        <p:txBody>
          <a:bodyPr/>
          <a:lstStyle>
            <a:lvl1pPr>
              <a:defRPr/>
            </a:lvl1pPr>
          </a:lstStyle>
          <a:p>
            <a:pPr>
              <a:defRPr/>
            </a:pPr>
            <a:fld id="{B7132A46-16AA-4A4D-B778-6DEAB1732FD9}" type="slidenum">
              <a:rPr lang="en-US" altLang="en-US"/>
              <a:pPr>
                <a:defRPr/>
              </a:pPr>
              <a:t>‹#›</a:t>
            </a:fld>
            <a:endParaRPr lang="en-US" altLang="en-US"/>
          </a:p>
        </p:txBody>
      </p:sp>
    </p:spTree>
    <p:extLst>
      <p:ext uri="{BB962C8B-B14F-4D97-AF65-F5344CB8AC3E}">
        <p14:creationId xmlns:p14="http://schemas.microsoft.com/office/powerpoint/2010/main" val="1021701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10/30/20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8214F52-F5E6-44C7-822C-993C316B6534}"/>
              </a:ext>
            </a:extLst>
          </p:cNvPr>
          <p:cNvSpPr>
            <a:spLocks noGrp="1" noChangeArrowheads="1"/>
          </p:cNvSpPr>
          <p:nvPr>
            <p:ph type="sldNum" sz="quarter" idx="10"/>
          </p:nvPr>
        </p:nvSpPr>
        <p:spPr>
          <a:ln/>
        </p:spPr>
        <p:txBody>
          <a:bodyPr/>
          <a:lstStyle>
            <a:lvl1pPr>
              <a:defRPr/>
            </a:lvl1pPr>
          </a:lstStyle>
          <a:p>
            <a:pPr>
              <a:defRPr/>
            </a:pPr>
            <a:fld id="{92CB1451-3DBA-4F47-AF18-2B3B790297BA}" type="slidenum">
              <a:rPr lang="en-US" altLang="en-US"/>
              <a:pPr>
                <a:defRPr/>
              </a:pPr>
              <a:t>‹#›</a:t>
            </a:fld>
            <a:endParaRPr lang="en-US" altLang="en-US"/>
          </a:p>
        </p:txBody>
      </p:sp>
    </p:spTree>
    <p:extLst>
      <p:ext uri="{BB962C8B-B14F-4D97-AF65-F5344CB8AC3E}">
        <p14:creationId xmlns:p14="http://schemas.microsoft.com/office/powerpoint/2010/main" val="26314016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D9296ADE-28BF-4F61-80BD-82007B190324}"/>
              </a:ext>
            </a:extLst>
          </p:cNvPr>
          <p:cNvSpPr>
            <a:spLocks noGrp="1" noChangeArrowheads="1"/>
          </p:cNvSpPr>
          <p:nvPr>
            <p:ph type="sldNum" sz="quarter" idx="10"/>
          </p:nvPr>
        </p:nvSpPr>
        <p:spPr>
          <a:ln/>
        </p:spPr>
        <p:txBody>
          <a:bodyPr/>
          <a:lstStyle>
            <a:lvl1pPr>
              <a:defRPr/>
            </a:lvl1pPr>
          </a:lstStyle>
          <a:p>
            <a:pPr>
              <a:defRPr/>
            </a:pPr>
            <a:fld id="{A9C74CC4-4EC6-4A9E-8278-BF4C2829BC46}" type="slidenum">
              <a:rPr lang="en-US" altLang="en-US"/>
              <a:pPr>
                <a:defRPr/>
              </a:pPr>
              <a:t>‹#›</a:t>
            </a:fld>
            <a:endParaRPr lang="en-US" altLang="en-US"/>
          </a:p>
        </p:txBody>
      </p:sp>
    </p:spTree>
    <p:extLst>
      <p:ext uri="{BB962C8B-B14F-4D97-AF65-F5344CB8AC3E}">
        <p14:creationId xmlns:p14="http://schemas.microsoft.com/office/powerpoint/2010/main" val="18408134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FA04AE8-455A-4676-B112-CF373CC2B8D7}"/>
              </a:ext>
            </a:extLst>
          </p:cNvPr>
          <p:cNvSpPr>
            <a:spLocks noGrp="1" noChangeArrowheads="1"/>
          </p:cNvSpPr>
          <p:nvPr>
            <p:ph type="sldNum" sz="quarter" idx="10"/>
          </p:nvPr>
        </p:nvSpPr>
        <p:spPr>
          <a:ln/>
        </p:spPr>
        <p:txBody>
          <a:bodyPr/>
          <a:lstStyle>
            <a:lvl1pPr>
              <a:defRPr/>
            </a:lvl1pPr>
          </a:lstStyle>
          <a:p>
            <a:pPr>
              <a:defRPr/>
            </a:pPr>
            <a:fld id="{67688B30-A0A7-464E-87E9-AC20B5CBEB10}" type="slidenum">
              <a:rPr lang="en-US" altLang="en-US"/>
              <a:pPr>
                <a:defRPr/>
              </a:pPr>
              <a:t>‹#›</a:t>
            </a:fld>
            <a:endParaRPr lang="en-US" altLang="en-US"/>
          </a:p>
        </p:txBody>
      </p:sp>
    </p:spTree>
    <p:extLst>
      <p:ext uri="{BB962C8B-B14F-4D97-AF65-F5344CB8AC3E}">
        <p14:creationId xmlns:p14="http://schemas.microsoft.com/office/powerpoint/2010/main" val="25809251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DB9B5C1-D15B-4CB1-B2CD-9214149684CE}"/>
              </a:ext>
            </a:extLst>
          </p:cNvPr>
          <p:cNvSpPr>
            <a:spLocks noGrp="1" noChangeArrowheads="1"/>
          </p:cNvSpPr>
          <p:nvPr>
            <p:ph type="sldNum" sz="quarter" idx="10"/>
          </p:nvPr>
        </p:nvSpPr>
        <p:spPr>
          <a:ln/>
        </p:spPr>
        <p:txBody>
          <a:bodyPr/>
          <a:lstStyle>
            <a:lvl1pPr>
              <a:defRPr/>
            </a:lvl1pPr>
          </a:lstStyle>
          <a:p>
            <a:pPr>
              <a:defRPr/>
            </a:pPr>
            <a:fld id="{90A1685C-BC0B-4770-911B-2B32F0172F5F}" type="slidenum">
              <a:rPr lang="en-US" altLang="en-US"/>
              <a:pPr>
                <a:defRPr/>
              </a:pPr>
              <a:t>‹#›</a:t>
            </a:fld>
            <a:endParaRPr lang="en-US" altLang="en-US"/>
          </a:p>
        </p:txBody>
      </p:sp>
    </p:spTree>
    <p:extLst>
      <p:ext uri="{BB962C8B-B14F-4D97-AF65-F5344CB8AC3E}">
        <p14:creationId xmlns:p14="http://schemas.microsoft.com/office/powerpoint/2010/main" val="1729684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D6D2DB4-B98B-4F92-B13C-EE5489A63B45}"/>
              </a:ext>
            </a:extLst>
          </p:cNvPr>
          <p:cNvSpPr>
            <a:spLocks noGrp="1" noChangeArrowheads="1"/>
          </p:cNvSpPr>
          <p:nvPr>
            <p:ph type="sldNum" sz="quarter" idx="10"/>
          </p:nvPr>
        </p:nvSpPr>
        <p:spPr>
          <a:ln/>
        </p:spPr>
        <p:txBody>
          <a:bodyPr/>
          <a:lstStyle>
            <a:lvl1pPr>
              <a:defRPr/>
            </a:lvl1pPr>
          </a:lstStyle>
          <a:p>
            <a:pPr>
              <a:defRPr/>
            </a:pPr>
            <a:fld id="{E6F05C00-BA5B-4ACD-A27C-AD7DDA5DAA16}" type="slidenum">
              <a:rPr lang="en-US" altLang="en-US"/>
              <a:pPr>
                <a:defRPr/>
              </a:pPr>
              <a:t>‹#›</a:t>
            </a:fld>
            <a:endParaRPr lang="en-US" altLang="en-US"/>
          </a:p>
        </p:txBody>
      </p:sp>
    </p:spTree>
    <p:extLst>
      <p:ext uri="{BB962C8B-B14F-4D97-AF65-F5344CB8AC3E}">
        <p14:creationId xmlns:p14="http://schemas.microsoft.com/office/powerpoint/2010/main" val="40293564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ADD4DA61-87AB-460D-AEB0-FE8D3EDB7D31}"/>
              </a:ext>
            </a:extLst>
          </p:cNvPr>
          <p:cNvSpPr>
            <a:spLocks noGrp="1" noChangeArrowheads="1"/>
          </p:cNvSpPr>
          <p:nvPr>
            <p:ph type="sldNum" sz="quarter" idx="10"/>
          </p:nvPr>
        </p:nvSpPr>
        <p:spPr>
          <a:ln/>
        </p:spPr>
        <p:txBody>
          <a:bodyPr/>
          <a:lstStyle>
            <a:lvl1pPr>
              <a:defRPr/>
            </a:lvl1pPr>
          </a:lstStyle>
          <a:p>
            <a:pPr>
              <a:defRPr/>
            </a:pPr>
            <a:fld id="{3306AAA1-2333-44AA-91AA-24B6645ECE2A}" type="slidenum">
              <a:rPr lang="en-US" altLang="en-US"/>
              <a:pPr>
                <a:defRPr/>
              </a:pPr>
              <a:t>‹#›</a:t>
            </a:fld>
            <a:endParaRPr lang="en-US" altLang="en-US"/>
          </a:p>
        </p:txBody>
      </p:sp>
    </p:spTree>
    <p:extLst>
      <p:ext uri="{BB962C8B-B14F-4D97-AF65-F5344CB8AC3E}">
        <p14:creationId xmlns:p14="http://schemas.microsoft.com/office/powerpoint/2010/main" val="127631197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1989C673-AB40-4D1B-8EBB-D31889AC11C8}"/>
              </a:ext>
            </a:extLst>
          </p:cNvPr>
          <p:cNvSpPr>
            <a:spLocks noGrp="1" noChangeArrowheads="1"/>
          </p:cNvSpPr>
          <p:nvPr>
            <p:ph type="sldNum" sz="quarter" idx="10"/>
          </p:nvPr>
        </p:nvSpPr>
        <p:spPr>
          <a:ln/>
        </p:spPr>
        <p:txBody>
          <a:bodyPr/>
          <a:lstStyle>
            <a:lvl1pPr>
              <a:defRPr/>
            </a:lvl1pPr>
          </a:lstStyle>
          <a:p>
            <a:pPr>
              <a:defRPr/>
            </a:pPr>
            <a:fld id="{54E0AFAD-5202-4DC8-910E-5324B558AB5B}" type="slidenum">
              <a:rPr lang="en-US" altLang="en-US"/>
              <a:pPr>
                <a:defRPr/>
              </a:pPr>
              <a:t>‹#›</a:t>
            </a:fld>
            <a:endParaRPr lang="en-US" altLang="en-US"/>
          </a:p>
        </p:txBody>
      </p:sp>
    </p:spTree>
    <p:extLst>
      <p:ext uri="{BB962C8B-B14F-4D97-AF65-F5344CB8AC3E}">
        <p14:creationId xmlns:p14="http://schemas.microsoft.com/office/powerpoint/2010/main" val="201585264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Content Placeholder 2"/>
          <p:cNvSpPr>
            <a:spLocks noGrp="1"/>
          </p:cNvSpPr>
          <p:nvPr>
            <p:ph sz="half" idx="1"/>
          </p:nvPr>
        </p:nvSpPr>
        <p:spPr>
          <a:xfrm>
            <a:off x="814389" y="820341"/>
            <a:ext cx="7661275" cy="1781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4389" y="2715817"/>
            <a:ext cx="7661275" cy="17823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04D526BE-0226-4133-88E4-C4A29BE0FD4E}"/>
              </a:ext>
            </a:extLst>
          </p:cNvPr>
          <p:cNvSpPr>
            <a:spLocks noGrp="1" noChangeArrowheads="1"/>
          </p:cNvSpPr>
          <p:nvPr>
            <p:ph type="sldNum" sz="quarter" idx="10"/>
          </p:nvPr>
        </p:nvSpPr>
        <p:spPr>
          <a:ln/>
        </p:spPr>
        <p:txBody>
          <a:bodyPr/>
          <a:lstStyle>
            <a:lvl1pPr>
              <a:defRPr/>
            </a:lvl1pPr>
          </a:lstStyle>
          <a:p>
            <a:pPr>
              <a:defRPr/>
            </a:pPr>
            <a:fld id="{27154210-18DD-438C-A438-474022748B37}" type="slidenum">
              <a:rPr lang="en-US" altLang="en-US"/>
              <a:pPr>
                <a:defRPr/>
              </a:pPr>
              <a:t>‹#›</a:t>
            </a:fld>
            <a:endParaRPr lang="en-US" altLang="en-US"/>
          </a:p>
        </p:txBody>
      </p:sp>
    </p:spTree>
    <p:extLst>
      <p:ext uri="{BB962C8B-B14F-4D97-AF65-F5344CB8AC3E}">
        <p14:creationId xmlns:p14="http://schemas.microsoft.com/office/powerpoint/2010/main" val="29608135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48665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10/30/20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501074531"/>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44850209"/>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5155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2.jpe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image" Target="../media/image2.jpeg"/><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6" name="TextBox 11">
            <a:extLst>
              <a:ext uri="{FF2B5EF4-FFF2-40B4-BE49-F238E27FC236}">
                <a16:creationId xmlns:a16="http://schemas.microsoft.com/office/drawing/2014/main" id="{D59AD00B-E75B-B24A-B168-2ABE6B2ADE62}"/>
              </a:ext>
            </a:extLst>
          </p:cNvPr>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(F20): </a:t>
            </a:r>
            <a:r>
              <a:rPr lang="en-US" altLang="en-US" sz="1050" i="1" dirty="0">
                <a:solidFill>
                  <a:schemeClr val="bg1"/>
                </a:solidFill>
              </a:rPr>
              <a:t>Lecture 9: Disks, I/O, Indexes</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478" r:id="rId3"/>
    <p:sldLayoutId id="2147493475" r:id="rId4"/>
    <p:sldLayoutId id="2147493476" r:id="rId5"/>
    <p:sldLayoutId id="2147493477" r:id="rId6"/>
    <p:sldLayoutId id="2147493479" r:id="rId7"/>
    <p:sldLayoutId id="2147493480"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0384517"/>
      </p:ext>
    </p:extLst>
  </p:cSld>
  <p:clrMap bg1="lt1" tx1="dk1" bg2="lt2" tx2="dk2" accent1="accent1" accent2="accent2" accent3="accent3" accent4="accent4" accent5="accent5" accent6="accent6" hlink="hlink" folHlink="folHlink"/>
  <p:sldLayoutIdLst>
    <p:sldLayoutId id="2147493524" r:id="rId1"/>
    <p:sldLayoutId id="2147493525" r:id="rId2"/>
    <p:sldLayoutId id="2147493526" r:id="rId3"/>
    <p:sldLayoutId id="2147493527" r:id="rId4"/>
    <p:sldLayoutId id="2147493528" r:id="rId5"/>
    <p:sldLayoutId id="2147493529" r:id="rId6"/>
    <p:sldLayoutId id="2147493530" r:id="rId7"/>
    <p:sldLayoutId id="2147493531" r:id="rId8"/>
    <p:sldLayoutId id="2147493532" r:id="rId9"/>
    <p:sldLayoutId id="2147493533" r:id="rId10"/>
    <p:sldLayoutId id="2147493534" r:id="rId11"/>
    <p:sldLayoutId id="2147493535"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9936158"/>
      </p:ext>
    </p:extLst>
  </p:cSld>
  <p:clrMap bg1="lt1" tx1="dk1" bg2="lt2" tx2="dk2" accent1="accent1" accent2="accent2" accent3="accent3" accent4="accent4" accent5="accent5" accent6="accent6" hlink="hlink" folHlink="folHlink"/>
  <p:sldLayoutIdLst>
    <p:sldLayoutId id="2147493537" r:id="rId1"/>
    <p:sldLayoutId id="2147493538" r:id="rId2"/>
    <p:sldLayoutId id="2147493539" r:id="rId3"/>
    <p:sldLayoutId id="2147493540" r:id="rId4"/>
    <p:sldLayoutId id="2147493541" r:id="rId5"/>
    <p:sldLayoutId id="2147493542" r:id="rId6"/>
    <p:sldLayoutId id="2147493543" r:id="rId7"/>
    <p:sldLayoutId id="2147493544" r:id="rId8"/>
    <p:sldLayoutId id="2147493545" r:id="rId9"/>
    <p:sldLayoutId id="2147493546" r:id="rId10"/>
    <p:sldLayoutId id="2147493547" r:id="rId11"/>
    <p:sldLayoutId id="2147493548" r:id="rId12"/>
    <p:sldLayoutId id="2147493549"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4"/>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2636074"/>
      </p:ext>
    </p:extLst>
  </p:cSld>
  <p:clrMap bg1="lt1" tx1="dk1" bg2="lt2" tx2="dk2" accent1="accent1" accent2="accent2" accent3="accent3" accent4="accent4" accent5="accent5" accent6="accent6" hlink="hlink" folHlink="folHlink"/>
  <p:sldLayoutIdLst>
    <p:sldLayoutId id="2147493551" r:id="rId1"/>
    <p:sldLayoutId id="2147493552" r:id="rId2"/>
    <p:sldLayoutId id="2147493553" r:id="rId3"/>
    <p:sldLayoutId id="2147493554" r:id="rId4"/>
    <p:sldLayoutId id="2147493555" r:id="rId5"/>
    <p:sldLayoutId id="2147493556" r:id="rId6"/>
    <p:sldLayoutId id="2147493557" r:id="rId7"/>
    <p:sldLayoutId id="2147493558" r:id="rId8"/>
    <p:sldLayoutId id="2147493559" r:id="rId9"/>
    <p:sldLayoutId id="2147493560" r:id="rId10"/>
    <p:sldLayoutId id="2147493561" r:id="rId11"/>
    <p:sldLayoutId id="214749356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A046C81-2276-441D-9E49-14A55272ADA8}"/>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543171" name="Rectangle 3">
            <a:extLst>
              <a:ext uri="{FF2B5EF4-FFF2-40B4-BE49-F238E27FC236}">
                <a16:creationId xmlns:a16="http://schemas.microsoft.com/office/drawing/2014/main" id="{94FDBCE7-B8B5-4475-A996-42A0E008C53E}"/>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AE223EF9-3EAE-426A-A27B-0C1FBF69E26E}" type="slidenum">
              <a:rPr lang="en-US" altLang="en-US"/>
              <a:pPr>
                <a:defRPr/>
              </a:pPr>
              <a:t>‹#›</a:t>
            </a:fld>
            <a:endParaRPr lang="en-US" altLang="en-US"/>
          </a:p>
        </p:txBody>
      </p:sp>
      <p:sp>
        <p:nvSpPr>
          <p:cNvPr id="1028" name="Text Box 4">
            <a:extLst>
              <a:ext uri="{FF2B5EF4-FFF2-40B4-BE49-F238E27FC236}">
                <a16:creationId xmlns:a16="http://schemas.microsoft.com/office/drawing/2014/main" id="{55E79249-6ECF-4C34-A00A-9EE8FF0E2EC8}"/>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a:solidFill>
                  <a:srgbClr val="002060"/>
                </a:solidFill>
              </a:rPr>
              <a:t>©Silberschatz, Korth and Sudarshan</a:t>
            </a:r>
          </a:p>
        </p:txBody>
      </p:sp>
      <p:sp>
        <p:nvSpPr>
          <p:cNvPr id="1543173" name="Text Box 5">
            <a:extLst>
              <a:ext uri="{FF2B5EF4-FFF2-40B4-BE49-F238E27FC236}">
                <a16:creationId xmlns:a16="http://schemas.microsoft.com/office/drawing/2014/main" id="{B3070CAB-1519-4AFA-BA1A-20FF2EC75D45}"/>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14.</a:t>
            </a:r>
            <a:fld id="{55FD8A8D-17A3-4AAC-BE47-EA12BE456641}"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1543174" name="Rectangle 6">
            <a:extLst>
              <a:ext uri="{FF2B5EF4-FFF2-40B4-BE49-F238E27FC236}">
                <a16:creationId xmlns:a16="http://schemas.microsoft.com/office/drawing/2014/main" id="{BA8FD198-5285-49F7-96E8-ED3486954D9F}"/>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28050157-A7F4-4D2D-8803-07D0D26FB866}"/>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B28619C-B39E-43A8-A32E-F263649EC642}"/>
              </a:ext>
            </a:extLst>
          </p:cNvPr>
          <p:cNvSpPr>
            <a:spLocks/>
          </p:cNvSpPr>
          <p:nvPr/>
        </p:nvSpPr>
        <p:spPr bwMode="auto">
          <a:xfrm>
            <a:off x="8916988" y="4083844"/>
            <a:ext cx="227012" cy="35719"/>
          </a:xfrm>
          <a:custGeom>
            <a:avLst/>
            <a:gdLst>
              <a:gd name="T0" fmla="*/ 0 w 285"/>
              <a:gd name="T1" fmla="*/ 2147483646 h 61"/>
              <a:gd name="T2" fmla="*/ 1010703623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951510025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951510025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1010703623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5"/>
          <a:stretch>
            <a:fillRect/>
          </a:stretch>
        </p:blipFill>
        <p:spPr bwMode="auto">
          <a:xfrm>
            <a:off x="1" y="0"/>
            <a:ext cx="812345" cy="77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7126483"/>
      </p:ext>
    </p:extLst>
  </p:cSld>
  <p:clrMap bg1="lt1" tx1="dk1" bg2="lt2" tx2="dk2" accent1="accent1" accent2="accent2" accent3="accent3" accent4="accent4" accent5="accent5" accent6="accent6" hlink="hlink" folHlink="folHlink"/>
  <p:sldLayoutIdLst>
    <p:sldLayoutId id="2147493564" r:id="rId1"/>
    <p:sldLayoutId id="2147493565" r:id="rId2"/>
    <p:sldLayoutId id="2147493566" r:id="rId3"/>
    <p:sldLayoutId id="2147493567" r:id="rId4"/>
    <p:sldLayoutId id="2147493568" r:id="rId5"/>
    <p:sldLayoutId id="2147493569" r:id="rId6"/>
    <p:sldLayoutId id="2147493570" r:id="rId7"/>
    <p:sldLayoutId id="2147493571" r:id="rId8"/>
    <p:sldLayoutId id="2147493572" r:id="rId9"/>
    <p:sldLayoutId id="2147493573" r:id="rId10"/>
    <p:sldLayoutId id="2147493574" r:id="rId11"/>
    <p:sldLayoutId id="2147493575" r:id="rId12"/>
    <p:sldLayoutId id="2147493576"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7.xml"/></Relationships>
</file>

<file path=ppt/slides/_rels/slide101.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59.xml"/><Relationship Id="rId1" Type="http://schemas.openxmlformats.org/officeDocument/2006/relationships/slideLayout" Target="../slideLayouts/slideLayout47.xml"/></Relationships>
</file>

<file path=ppt/slides/_rels/slide10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60.xml"/><Relationship Id="rId1" Type="http://schemas.openxmlformats.org/officeDocument/2006/relationships/slideLayout" Target="../slideLayouts/slideLayout47.xml"/></Relationships>
</file>

<file path=ppt/slides/_rels/slide10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61.xml"/><Relationship Id="rId1" Type="http://schemas.openxmlformats.org/officeDocument/2006/relationships/slideLayout" Target="../slideLayouts/slideLayout47.xml"/></Relationships>
</file>

<file path=ppt/slides/_rels/slide10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2.xml"/><Relationship Id="rId1" Type="http://schemas.openxmlformats.org/officeDocument/2006/relationships/slideLayout" Target="../slideLayouts/slideLayout47.xml"/><Relationship Id="rId4" Type="http://schemas.openxmlformats.org/officeDocument/2006/relationships/image" Target="../media/image75.svg"/></Relationships>
</file>

<file path=ppt/slides/_rels/slide10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63.xml"/><Relationship Id="rId1" Type="http://schemas.openxmlformats.org/officeDocument/2006/relationships/slideLayout" Target="../slideLayouts/slideLayout5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7.xml"/></Relationships>
</file>

<file path=ppt/slides/_rels/slide10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6.xml"/><Relationship Id="rId1" Type="http://schemas.openxmlformats.org/officeDocument/2006/relationships/slideLayout" Target="../slideLayouts/slideLayout47.xml"/></Relationships>
</file>

<file path=ppt/slides/_rels/slide10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67.xml"/><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7.xml"/></Relationships>
</file>

<file path=ppt/slides/_rels/slide113.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4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7.xml"/></Relationships>
</file>

<file path=ppt/slides/_rels/slide115.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71.xml"/><Relationship Id="rId1" Type="http://schemas.openxmlformats.org/officeDocument/2006/relationships/slideLayout" Target="../slideLayouts/slideLayout47.xml"/></Relationships>
</file>

<file path=ppt/slides/_rels/slide11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72.xml"/><Relationship Id="rId1" Type="http://schemas.openxmlformats.org/officeDocument/2006/relationships/slideLayout" Target="../slideLayouts/slideLayout47.xml"/></Relationships>
</file>

<file path=ppt/slides/_rels/slide117.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47.xml"/></Relationships>
</file>

<file path=ppt/slides/_rels/slide118.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73.xml"/><Relationship Id="rId1" Type="http://schemas.openxmlformats.org/officeDocument/2006/relationships/slideLayout" Target="../slideLayouts/slideLayout4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2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75.xml"/><Relationship Id="rId1" Type="http://schemas.openxmlformats.org/officeDocument/2006/relationships/slideLayout" Target="../slideLayouts/slideLayout47.xml"/></Relationships>
</file>

<file path=ppt/slides/_rels/slide121.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4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7.xml"/></Relationships>
</file>

<file path=ppt/slides/_rels/slide125.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78.xml"/><Relationship Id="rId1" Type="http://schemas.openxmlformats.org/officeDocument/2006/relationships/slideLayout" Target="../slideLayouts/slideLayout47.xml"/></Relationships>
</file>

<file path=ppt/slides/_rels/slide126.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79.xml"/><Relationship Id="rId1" Type="http://schemas.openxmlformats.org/officeDocument/2006/relationships/slideLayout" Target="../slideLayouts/slideLayout47.xml"/><Relationship Id="rId4" Type="http://schemas.openxmlformats.org/officeDocument/2006/relationships/image" Target="../media/image78.emf"/></Relationships>
</file>

<file path=ppt/slides/_rels/slide127.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4.emf"/><Relationship Id="rId1" Type="http://schemas.openxmlformats.org/officeDocument/2006/relationships/slideLayout" Target="../slideLayouts/slideLayout47.xml"/></Relationships>
</file>

<file path=ppt/slides/_rels/slide1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0.xml"/><Relationship Id="rId1" Type="http://schemas.openxmlformats.org/officeDocument/2006/relationships/slideLayout" Target="../slideLayouts/slideLayout47.xml"/></Relationships>
</file>

<file path=ppt/slides/_rels/slide12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81.xml"/><Relationship Id="rId1" Type="http://schemas.openxmlformats.org/officeDocument/2006/relationships/slideLayout" Target="../slideLayouts/slideLayout47.xml"/><Relationship Id="rId4" Type="http://schemas.openxmlformats.org/officeDocument/2006/relationships/image" Target="../media/image86.emf"/></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tiff"/></Relationships>
</file>

<file path=ppt/slides/_rels/slide130.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82.xml"/><Relationship Id="rId1" Type="http://schemas.openxmlformats.org/officeDocument/2006/relationships/slideLayout" Target="../slideLayouts/slideLayout47.xml"/><Relationship Id="rId4" Type="http://schemas.openxmlformats.org/officeDocument/2006/relationships/image" Target="../media/image86.emf"/></Relationships>
</file>

<file path=ppt/slides/_rels/slide131.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83.xml"/><Relationship Id="rId1" Type="http://schemas.openxmlformats.org/officeDocument/2006/relationships/slideLayout" Target="../slideLayouts/slideLayout47.xml"/><Relationship Id="rId4" Type="http://schemas.openxmlformats.org/officeDocument/2006/relationships/image" Target="../media/image87.emf"/></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7.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47.xml"/><Relationship Id="rId1" Type="http://schemas.openxmlformats.org/officeDocument/2006/relationships/vmlDrawing" Target="../drawings/vmlDrawing1.vml"/><Relationship Id="rId6" Type="http://schemas.openxmlformats.org/officeDocument/2006/relationships/image" Target="../media/image90.png"/><Relationship Id="rId5" Type="http://schemas.openxmlformats.org/officeDocument/2006/relationships/image" Target="../media/image89.wmf"/><Relationship Id="rId4" Type="http://schemas.openxmlformats.org/officeDocument/2006/relationships/oleObject" Target="../embeddings/oleObject1.bin"/></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1.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91.xml"/><Relationship Id="rId1" Type="http://schemas.openxmlformats.org/officeDocument/2006/relationships/slideLayout" Target="../slideLayouts/slideLayout4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7.xml"/></Relationships>
</file>

<file path=ppt/slides/_rels/slide14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93.xml"/><Relationship Id="rId1" Type="http://schemas.openxmlformats.org/officeDocument/2006/relationships/slideLayout" Target="../slideLayouts/slideLayout47.xml"/><Relationship Id="rId4" Type="http://schemas.openxmlformats.org/officeDocument/2006/relationships/image" Target="../media/image78.emf"/></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7.xml"/></Relationships>
</file>

<file path=ppt/slides/_rels/slide149.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96.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7.xml"/></Relationships>
</file>

<file path=ppt/slides/_rels/slide151.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98.xml"/><Relationship Id="rId1" Type="http://schemas.openxmlformats.org/officeDocument/2006/relationships/slideLayout" Target="../slideLayouts/slideLayout4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13.sv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2.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4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5.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4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7.xml"/></Relationships>
</file>

<file path=ppt/slides/_rels/slide167.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106.xml"/><Relationship Id="rId1" Type="http://schemas.openxmlformats.org/officeDocument/2006/relationships/slideLayout" Target="../slideLayouts/slideLayout4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7.xml"/></Relationships>
</file>

<file path=ppt/slides/_rels/slide173.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111.xml"/><Relationship Id="rId1" Type="http://schemas.openxmlformats.org/officeDocument/2006/relationships/slideLayout" Target="../slideLayouts/slideLayout47.xml"/></Relationships>
</file>

<file path=ppt/slides/_rels/slide174.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112.xml"/><Relationship Id="rId1" Type="http://schemas.openxmlformats.org/officeDocument/2006/relationships/slideLayout" Target="../slideLayouts/slideLayout4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7.xml"/></Relationships>
</file>

<file path=ppt/slides/_rels/slide17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14.xml"/><Relationship Id="rId1" Type="http://schemas.openxmlformats.org/officeDocument/2006/relationships/slideLayout" Target="../slideLayouts/slideLayout47.xml"/></Relationships>
</file>

<file path=ppt/slides/_rels/slide177.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15.xml"/><Relationship Id="rId1" Type="http://schemas.openxmlformats.org/officeDocument/2006/relationships/slideLayout" Target="../slideLayouts/slideLayout47.xml"/></Relationships>
</file>

<file path=ppt/slides/_rels/slide17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7.xml"/></Relationships>
</file>

<file path=ppt/slides/_rels/slide179.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2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png"/><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36.xml.rels><?xml version="1.0" encoding="UTF-8" standalone="yes"?>
<Relationships xmlns="http://schemas.openxmlformats.org/package/2006/relationships"><Relationship Id="rId8" Type="http://schemas.openxmlformats.org/officeDocument/2006/relationships/hyperlink" Target="https://en.wikipedia.org/wiki/Parity_bit" TargetMode="External"/><Relationship Id="rId13" Type="http://schemas.openxmlformats.org/officeDocument/2006/relationships/hyperlink" Target="https://en.wikipedia.org/wiki/RAID_4" TargetMode="External"/><Relationship Id="rId3" Type="http://schemas.openxmlformats.org/officeDocument/2006/relationships/hyperlink" Target="https://en.wikipedia.org/wiki/Disk_drive" TargetMode="External"/><Relationship Id="rId7" Type="http://schemas.openxmlformats.org/officeDocument/2006/relationships/hyperlink" Target="https://en.wikipedia.org/wiki/Disk_mirroring" TargetMode="External"/><Relationship Id="rId12" Type="http://schemas.openxmlformats.org/officeDocument/2006/relationships/hyperlink" Target="https://en.wikipedia.org/wiki/RAID_3" TargetMode="External"/><Relationship Id="rId2" Type="http://schemas.openxmlformats.org/officeDocument/2006/relationships/hyperlink" Target="https://en.wikipedia.org/wiki/Storage_virtualization" TargetMode="External"/><Relationship Id="rId16" Type="http://schemas.openxmlformats.org/officeDocument/2006/relationships/hyperlink" Target="https://en.wikipedia.org/wiki/JBOD" TargetMode="External"/><Relationship Id="rId1" Type="http://schemas.openxmlformats.org/officeDocument/2006/relationships/slideLayout" Target="../slideLayouts/slideLayout8.xml"/><Relationship Id="rId6" Type="http://schemas.openxmlformats.org/officeDocument/2006/relationships/hyperlink" Target="https://en.wikipedia.org/wiki/Data_striping" TargetMode="External"/><Relationship Id="rId11" Type="http://schemas.openxmlformats.org/officeDocument/2006/relationships/hyperlink" Target="https://en.wikipedia.org/wiki/Hamming_code" TargetMode="External"/><Relationship Id="rId5" Type="http://schemas.openxmlformats.org/officeDocument/2006/relationships/hyperlink" Target="https://en.wikipedia.org/wiki/RAID_0" TargetMode="External"/><Relationship Id="rId15" Type="http://schemas.openxmlformats.org/officeDocument/2006/relationships/hyperlink" Target="https://en.wikipedia.org/wiki/RAID_6" TargetMode="External"/><Relationship Id="rId10" Type="http://schemas.openxmlformats.org/officeDocument/2006/relationships/hyperlink" Target="https://en.wikipedia.org/wiki/RAID_2" TargetMode="External"/><Relationship Id="rId4" Type="http://schemas.openxmlformats.org/officeDocument/2006/relationships/hyperlink" Target="https://en.wikipedia.org/wiki/Data_redundancy" TargetMode="External"/><Relationship Id="rId9" Type="http://schemas.openxmlformats.org/officeDocument/2006/relationships/hyperlink" Target="https://en.wikipedia.org/wiki/RAID_1" TargetMode="External"/><Relationship Id="rId14" Type="http://schemas.openxmlformats.org/officeDocument/2006/relationships/hyperlink" Target="https://en.wikipedia.org/wiki/RAID_5"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tif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2.xml"/><Relationship Id="rId4" Type="http://schemas.openxmlformats.org/officeDocument/2006/relationships/image" Target="../media/image35.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2.xml"/><Relationship Id="rId4" Type="http://schemas.openxmlformats.org/officeDocument/2006/relationships/image" Target="../media/image35.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hyperlink" Target="https://gerardnico.com/wiki/data_storage/chs" TargetMode="External"/><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hyperlink" Target="https://en.wikipedia.org/wiki/Computer_software" TargetMode="External"/><Relationship Id="rId2" Type="http://schemas.openxmlformats.org/officeDocument/2006/relationships/hyperlink" Target="https://en.wikipedia.org/wiki/Computing" TargetMode="External"/><Relationship Id="rId1" Type="http://schemas.openxmlformats.org/officeDocument/2006/relationships/slideLayout" Target="../slideLayouts/slideLayout8.xml"/><Relationship Id="rId5" Type="http://schemas.openxmlformats.org/officeDocument/2006/relationships/hyperlink" Target="https://en.wikipedia.org/wiki/Locale_(computer_software)" TargetMode="External"/><Relationship Id="rId4" Type="http://schemas.openxmlformats.org/officeDocument/2006/relationships/hyperlink" Target="https://en.wikipedia.org/wiki/Internationalization_and_localization#cite_note-SFW-1"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en.wikipedia.org/wiki/Computer_software" TargetMode="External"/><Relationship Id="rId2" Type="http://schemas.openxmlformats.org/officeDocument/2006/relationships/hyperlink" Target="https://en.wikipedia.org/wiki/Computing" TargetMode="External"/><Relationship Id="rId1" Type="http://schemas.openxmlformats.org/officeDocument/2006/relationships/slideLayout" Target="../slideLayouts/slideLayout8.xml"/><Relationship Id="rId5" Type="http://schemas.openxmlformats.org/officeDocument/2006/relationships/hyperlink" Target="https://en.wikipedia.org/wiki/Locale_(computer_software)" TargetMode="External"/><Relationship Id="rId4" Type="http://schemas.openxmlformats.org/officeDocument/2006/relationships/hyperlink" Target="https://en.wikipedia.org/wiki/Internationalization_and_localization#cite_note-SFW-1"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35.xml"/><Relationship Id="rId4" Type="http://schemas.openxmlformats.org/officeDocument/2006/relationships/image" Target="../media/image42.svg"/></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35.xml"/><Relationship Id="rId4" Type="http://schemas.openxmlformats.org/officeDocument/2006/relationships/image" Target="../media/image44.svg"/></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35.xml"/><Relationship Id="rId4" Type="http://schemas.openxmlformats.org/officeDocument/2006/relationships/image" Target="../media/image46.svg"/></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35.xml"/><Relationship Id="rId4" Type="http://schemas.openxmlformats.org/officeDocument/2006/relationships/image" Target="../media/image48.svg"/></Relationships>
</file>

<file path=ppt/slides/_rels/slide7.xml.rels><?xml version="1.0" encoding="UTF-8" standalone="yes"?>
<Relationships xmlns="http://schemas.openxmlformats.org/package/2006/relationships"><Relationship Id="rId8" Type="http://schemas.openxmlformats.org/officeDocument/2006/relationships/hyperlink" Target="https://www.amazon.com/s/ref=dp_byline_sr_book_3?ie=UTF8&amp;text=Jennifer+Widom&amp;search-alias=books&amp;field-author=Jennifer+Widom&amp;sort=relevancerank" TargetMode="External"/><Relationship Id="rId3" Type="http://schemas.openxmlformats.org/officeDocument/2006/relationships/image" Target="../media/image1.emf"/><Relationship Id="rId7" Type="http://schemas.openxmlformats.org/officeDocument/2006/relationships/hyperlink" Target="https://www.amazon.com/s/ref=dp_byline_sr_book_2?ie=UTF8&amp;text=Jeffrey+D.+Ullman&amp;search-alias=books&amp;field-author=Jeffrey+D.+Ullman&amp;sort=relevancerank"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www.amazon.com/s/ref=dp_byline_sr_book_1?ie=UTF8&amp;text=Hector+Garcia-Molina&amp;search-alias=books&amp;field-author=Hector+Garcia-Molina&amp;sort=relevancerank" TargetMode="External"/><Relationship Id="rId5" Type="http://schemas.openxmlformats.org/officeDocument/2006/relationships/image" Target="../media/image6.tiff"/><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35.xml"/><Relationship Id="rId4" Type="http://schemas.openxmlformats.org/officeDocument/2006/relationships/image" Target="../media/image50.svg"/></Relationships>
</file>

<file path=ppt/slides/_rels/slide7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5.xml"/></Relationships>
</file>

<file path=ppt/slides/_rels/slide7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7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77.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39.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emf"/><Relationship Id="rId7" Type="http://schemas.openxmlformats.org/officeDocument/2006/relationships/hyperlink" Target="https://www.amazon.com/s/ref=dp_byline_sr_book_3?ie=UTF8&amp;text=Jennifer+Widom&amp;search-alias=books&amp;field-author=Jennifer+Widom&amp;sort=relevancerank"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www.amazon.com/s/ref=dp_byline_sr_book_2?ie=UTF8&amp;text=Jeffrey+D.+Ullman&amp;search-alias=books&amp;field-author=Jeffrey+D.+Ullman&amp;sort=relevancerank" TargetMode="External"/><Relationship Id="rId5" Type="http://schemas.openxmlformats.org/officeDocument/2006/relationships/hyperlink" Target="https://www.amazon.com/s/ref=dp_byline_sr_book_1?ie=UTF8&amp;text=Hector+Garcia-Molina&amp;search-alias=books&amp;field-author=Hector+Garcia-Molina&amp;sort=relevancerank" TargetMode="Externa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35.xml"/></Relationships>
</file>

<file path=ppt/slides/_rels/slide8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35.xml"/></Relationships>
</file>

<file path=ppt/slides/_rels/slide85.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35.xml"/></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5.xml"/></Relationships>
</file>

<file path=ppt/slides/_rels/slide92.xml.rels><?xml version="1.0" encoding="UTF-8" standalone="yes"?>
<Relationships xmlns="http://schemas.openxmlformats.org/package/2006/relationships"><Relationship Id="rId3" Type="http://schemas.openxmlformats.org/officeDocument/2006/relationships/hyperlink" Target="https://en.wikipedia.org/wiki/L%C3%A1szl%C3%B3_B%C3%A9l%C3%A1dy" TargetMode="External"/><Relationship Id="rId2" Type="http://schemas.openxmlformats.org/officeDocument/2006/relationships/hyperlink" Target="https://en.wikipedia.org/wiki/Cache_replacement_policies)" TargetMode="External"/><Relationship Id="rId1" Type="http://schemas.openxmlformats.org/officeDocument/2006/relationships/slideLayout" Target="../slideLayouts/slideLayout8.xml"/><Relationship Id="rId4" Type="http://schemas.openxmlformats.org/officeDocument/2006/relationships/hyperlink" Target="https://en.wikipedia.org/wiki/Page_replacement_algorithm#The_theoretically_optimal_page_replacement_algorithm" TargetMode="External"/></Relationships>
</file>

<file path=ppt/slides/_rels/slide9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5.xml"/></Relationships>
</file>

<file path=ppt/slides/_rels/slide9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1" descr="16x9_BG-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85750"/>
            <a:ext cx="91440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638300"/>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COMS W4111 - Introduction to Databases</a:t>
            </a:r>
            <a:endParaRPr lang="en-US" altLang="en-US" i="1" dirty="0">
              <a:solidFill>
                <a:schemeClr val="bg1"/>
              </a:solidFill>
            </a:endParaRPr>
          </a:p>
          <a:p>
            <a:pPr algn="ctr"/>
            <a:r>
              <a:rPr lang="en-US" altLang="en-US" i="1" dirty="0">
                <a:solidFill>
                  <a:schemeClr val="bg1"/>
                </a:solidFill>
              </a:rPr>
              <a:t>(Module II)</a:t>
            </a:r>
            <a:br>
              <a:rPr lang="en-US" altLang="en-US" i="1" dirty="0">
                <a:solidFill>
                  <a:schemeClr val="bg1"/>
                </a:solidFill>
              </a:rPr>
            </a:br>
            <a:r>
              <a:rPr lang="en-US" altLang="en-US" i="1" dirty="0">
                <a:solidFill>
                  <a:schemeClr val="bg1"/>
                </a:solidFill>
              </a:rPr>
              <a:t>DBMS Architecture and Implementation: Disks, I/O, Indexes</a:t>
            </a:r>
          </a:p>
          <a:p>
            <a:pPr algn="ctr"/>
            <a:endParaRPr lang="en-US" altLang="en-US" i="1" dirty="0">
              <a:solidFill>
                <a:schemeClr val="bg1"/>
              </a:solidFill>
            </a:endParaRPr>
          </a:p>
          <a:p>
            <a:pPr algn="ctr"/>
            <a:r>
              <a:rPr lang="en-US" altLang="en-US" i="1" dirty="0">
                <a:solidFill>
                  <a:schemeClr val="bg1"/>
                </a:solidFill>
              </a:rPr>
              <a:t>Donald F. Ferguson (</a:t>
            </a:r>
            <a:r>
              <a:rPr lang="en-US" altLang="en-US" i="1" dirty="0" err="1">
                <a:solidFill>
                  <a:schemeClr val="bg1"/>
                </a:solidFill>
              </a:rPr>
              <a:t>dff@cs.columbia.edu</a:t>
            </a:r>
            <a:r>
              <a:rPr lang="en-US" altLang="en-US" i="1" dirty="0">
                <a:solidFill>
                  <a:schemeClr val="bg1"/>
                </a:solidFill>
              </a:rPr>
              <a:t>)</a:t>
            </a:r>
          </a:p>
        </p:txBody>
      </p:sp>
      <p:sp>
        <p:nvSpPr>
          <p:cNvPr id="3077" name="TextBox 10"/>
          <p:cNvSpPr txBox="1">
            <a:spLocks noChangeArrowheads="1"/>
          </p:cNvSpPr>
          <p:nvPr/>
        </p:nvSpPr>
        <p:spPr bwMode="auto">
          <a:xfrm>
            <a:off x="0" y="4695825"/>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lnSpc>
                <a:spcPts val="2400"/>
              </a:lnSpc>
            </a:pPr>
            <a:r>
              <a:rPr lang="en-US" altLang="en-US" sz="1200" i="1" dirty="0">
                <a:solidFill>
                  <a:schemeClr val="bg1"/>
                </a:solidFill>
              </a:rPr>
              <a:t>Lecture 9: Disks, I/O, Indexes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 (Cont.)</a:t>
            </a:r>
          </a:p>
        </p:txBody>
      </p:sp>
      <p:sp>
        <p:nvSpPr>
          <p:cNvPr id="15362" name="Rectangle 3"/>
          <p:cNvSpPr>
            <a:spLocks noGrp="1" noChangeArrowheads="1"/>
          </p:cNvSpPr>
          <p:nvPr>
            <p:ph idx="1"/>
          </p:nvPr>
        </p:nvSpPr>
        <p:spPr>
          <a:xfrm>
            <a:off x="1700879" y="590550"/>
            <a:ext cx="5742242" cy="2992705"/>
          </a:xfrm>
        </p:spPr>
        <p:txBody>
          <a:bodyPr/>
          <a:lstStyle/>
          <a:p>
            <a:r>
              <a:rPr lang="en-US" altLang="en-US" dirty="0"/>
              <a:t>Atomicity of updates</a:t>
            </a:r>
          </a:p>
          <a:p>
            <a:pPr lvl="1"/>
            <a:r>
              <a:rPr lang="en-US" altLang="en-US" dirty="0"/>
              <a:t>Failures may leave database in an inconsistent state with partial updates carried out</a:t>
            </a:r>
          </a:p>
          <a:p>
            <a:pPr lvl="1"/>
            <a:r>
              <a:rPr lang="en-US" altLang="en-US" dirty="0"/>
              <a:t>Example: Transfer of funds from one account to another should either complete or not happen at all</a:t>
            </a:r>
          </a:p>
          <a:p>
            <a:r>
              <a:rPr lang="en-US" altLang="en-US" dirty="0"/>
              <a:t>Concurrent access by multiple users</a:t>
            </a:r>
          </a:p>
          <a:p>
            <a:pPr lvl="1"/>
            <a:r>
              <a:rPr lang="en-US" altLang="en-US" dirty="0"/>
              <a:t>Concurrent access needed for performance</a:t>
            </a:r>
          </a:p>
          <a:p>
            <a:pPr lvl="1"/>
            <a:r>
              <a:rPr lang="en-US" altLang="en-US" dirty="0"/>
              <a:t>Uncontrolled concurrent accesses can lead to inconsistencies</a:t>
            </a:r>
          </a:p>
          <a:p>
            <a:pPr lvl="2"/>
            <a:r>
              <a:rPr lang="en-US" altLang="en-US" dirty="0"/>
              <a:t>Ex: Two people reading a balance (say 100) and updating it by withdrawing money (say 50 each) at the same time</a:t>
            </a:r>
          </a:p>
          <a:p>
            <a:r>
              <a:rPr lang="en-US" altLang="en-US" dirty="0"/>
              <a:t>Security problems</a:t>
            </a:r>
          </a:p>
          <a:p>
            <a:pPr lvl="1"/>
            <a:r>
              <a:rPr lang="en-US" altLang="en-US" dirty="0"/>
              <a:t>Hard to provide user access to some, but not all, data</a:t>
            </a:r>
          </a:p>
          <a:p>
            <a:pPr marL="342900" lvl="1" indent="0">
              <a:buNone/>
            </a:pPr>
            <a:endParaRPr lang="en-US" altLang="en-US" dirty="0"/>
          </a:p>
          <a:p>
            <a:pPr>
              <a:buNone/>
            </a:pPr>
            <a:r>
              <a:rPr lang="en-US" altLang="en-US" b="1" dirty="0">
                <a:solidFill>
                  <a:srgbClr val="002060"/>
                </a:solidFill>
              </a:rPr>
              <a:t>    Database systems offer solutions to all the above problems</a:t>
            </a:r>
          </a:p>
        </p:txBody>
      </p:sp>
      <p:sp>
        <p:nvSpPr>
          <p:cNvPr id="2" name="TextBox 1">
            <a:extLst>
              <a:ext uri="{FF2B5EF4-FFF2-40B4-BE49-F238E27FC236}">
                <a16:creationId xmlns:a16="http://schemas.microsoft.com/office/drawing/2014/main" id="{3E0F4C28-EA73-3549-A75D-9E9F0A19B0EA}"/>
              </a:ext>
            </a:extLst>
          </p:cNvPr>
          <p:cNvSpPr txBox="1"/>
          <p:nvPr/>
        </p:nvSpPr>
        <p:spPr>
          <a:xfrm>
            <a:off x="304800" y="4095750"/>
            <a:ext cx="8190832" cy="923330"/>
          </a:xfrm>
          <a:prstGeom prst="rect">
            <a:avLst/>
          </a:prstGeom>
          <a:noFill/>
        </p:spPr>
        <p:txBody>
          <a:bodyPr wrap="none" rtlCol="0">
            <a:spAutoFit/>
          </a:bodyPr>
          <a:lstStyle/>
          <a:p>
            <a:pPr algn="ctr"/>
            <a:r>
              <a:rPr lang="en-US" dirty="0"/>
              <a:t>In Module I, we explored how users interact with the (some) of the functions through</a:t>
            </a:r>
            <a:br>
              <a:rPr lang="en-US" dirty="0"/>
            </a:br>
            <a:r>
              <a:rPr lang="en-US" dirty="0"/>
              <a:t>DDL and DML. In this module, we will explore </a:t>
            </a:r>
            <a:r>
              <a:rPr lang="en-US" i="1" dirty="0"/>
              <a:t>how</a:t>
            </a:r>
            <a:r>
              <a:rPr lang="en-US" dirty="0"/>
              <a:t> DBMS implement the capabilities</a:t>
            </a:r>
            <a:br>
              <a:rPr lang="en-US" dirty="0"/>
            </a:br>
            <a:r>
              <a:rPr lang="en-US" dirty="0"/>
              <a:t>“under the covers.” </a:t>
            </a:r>
          </a:p>
        </p:txBody>
      </p:sp>
    </p:spTree>
    <p:extLst>
      <p:ext uri="{BB962C8B-B14F-4D97-AF65-F5344CB8AC3E}">
        <p14:creationId xmlns:p14="http://schemas.microsoft.com/office/powerpoint/2010/main" val="26094374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a:extLst>
              <a:ext uri="{FF2B5EF4-FFF2-40B4-BE49-F238E27FC236}">
                <a16:creationId xmlns:a16="http://schemas.microsoft.com/office/drawing/2014/main" id="{A471252C-098C-486A-8E72-7C38AC42B3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Ordered Indices</a:t>
            </a:r>
          </a:p>
        </p:txBody>
      </p:sp>
      <p:sp>
        <p:nvSpPr>
          <p:cNvPr id="1103875" name="Rectangle 3">
            <a:extLst>
              <a:ext uri="{FF2B5EF4-FFF2-40B4-BE49-F238E27FC236}">
                <a16:creationId xmlns:a16="http://schemas.microsoft.com/office/drawing/2014/main" id="{9A931772-41AD-40F7-93E4-14F5D2068315}"/>
              </a:ext>
            </a:extLst>
          </p:cNvPr>
          <p:cNvSpPr>
            <a:spLocks noGrp="1" noChangeArrowheads="1"/>
          </p:cNvSpPr>
          <p:nvPr>
            <p:ph type="body" idx="1"/>
          </p:nvPr>
        </p:nvSpPr>
        <p:spPr>
          <a:xfrm>
            <a:off x="1775535" y="877109"/>
            <a:ext cx="5592932" cy="3657600"/>
          </a:xfrm>
        </p:spPr>
        <p:txBody>
          <a:bodyPr/>
          <a:lstStyle/>
          <a:p>
            <a:r>
              <a:rPr lang="en-US" altLang="en-US" dirty="0"/>
              <a:t>In an </a:t>
            </a:r>
            <a:r>
              <a:rPr lang="en-US" altLang="en-US" b="1" dirty="0">
                <a:solidFill>
                  <a:srgbClr val="002060"/>
                </a:solidFill>
              </a:rPr>
              <a:t>ordered index</a:t>
            </a:r>
            <a:r>
              <a:rPr lang="en-US" altLang="en-US" b="1" dirty="0"/>
              <a:t>, </a:t>
            </a:r>
            <a:r>
              <a:rPr lang="en-US" altLang="en-US" dirty="0"/>
              <a:t>index entries are stored sorted on the search key value.  </a:t>
            </a:r>
          </a:p>
          <a:p>
            <a:r>
              <a:rPr lang="en-US" altLang="en-US" b="1" dirty="0">
                <a:solidFill>
                  <a:srgbClr val="002060"/>
                </a:solidFill>
              </a:rPr>
              <a:t>Clustering index</a:t>
            </a:r>
            <a:r>
              <a:rPr lang="en-US" altLang="en-US" b="1" dirty="0"/>
              <a:t>: </a:t>
            </a:r>
            <a:r>
              <a:rPr lang="en-US" altLang="en-US" dirty="0"/>
              <a:t>in a sequentially ordered file, the index whose search key specifies the sequential order of the file.</a:t>
            </a:r>
          </a:p>
          <a:p>
            <a:pPr lvl="1"/>
            <a:r>
              <a:rPr lang="en-US" altLang="en-US" dirty="0"/>
              <a:t>Also called </a:t>
            </a:r>
            <a:r>
              <a:rPr lang="en-US" altLang="en-US" b="1" dirty="0">
                <a:solidFill>
                  <a:srgbClr val="002060"/>
                </a:solidFill>
              </a:rPr>
              <a:t>primary index</a:t>
            </a:r>
            <a:endParaRPr lang="en-US" altLang="en-US" dirty="0">
              <a:solidFill>
                <a:srgbClr val="002060"/>
              </a:solidFill>
            </a:endParaRPr>
          </a:p>
          <a:p>
            <a:pPr lvl="1"/>
            <a:r>
              <a:rPr lang="en-US" altLang="en-US" dirty="0"/>
              <a:t>The search key of a primary index is usually but not necessarily the primary key.</a:t>
            </a:r>
          </a:p>
          <a:p>
            <a:r>
              <a:rPr lang="en-US" altLang="en-US" b="1" dirty="0">
                <a:solidFill>
                  <a:srgbClr val="002060"/>
                </a:solidFill>
              </a:rPr>
              <a:t>Secondary index</a:t>
            </a:r>
            <a:r>
              <a:rPr lang="en-US" altLang="en-US" dirty="0"/>
              <a:t>:</a:t>
            </a:r>
            <a:r>
              <a:rPr lang="en-US" altLang="en-US" b="1" dirty="0"/>
              <a:t> </a:t>
            </a:r>
            <a:r>
              <a:rPr lang="en-US" altLang="en-US" dirty="0"/>
              <a:t>an index whose search key specifies an order different from the sequential order of the file.  Also called </a:t>
            </a:r>
            <a:br>
              <a:rPr lang="en-US" altLang="en-US" dirty="0"/>
            </a:br>
            <a:r>
              <a:rPr lang="en-US" altLang="en-US" b="1" dirty="0" err="1">
                <a:solidFill>
                  <a:srgbClr val="002060"/>
                </a:solidFill>
              </a:rPr>
              <a:t>nonclustering</a:t>
            </a:r>
            <a:r>
              <a:rPr lang="en-US" altLang="en-US" b="1" dirty="0">
                <a:solidFill>
                  <a:srgbClr val="002060"/>
                </a:solidFill>
              </a:rPr>
              <a:t> index</a:t>
            </a:r>
            <a:r>
              <a:rPr lang="en-US" altLang="en-US" b="1" dirty="0"/>
              <a:t>.</a:t>
            </a:r>
            <a:endParaRPr lang="en-US" altLang="en-US" dirty="0"/>
          </a:p>
          <a:p>
            <a:r>
              <a:rPr lang="en-US" altLang="en-US" b="1" dirty="0">
                <a:solidFill>
                  <a:srgbClr val="002060"/>
                </a:solidFill>
              </a:rPr>
              <a:t>Index-sequential file</a:t>
            </a:r>
            <a:r>
              <a:rPr lang="en-US" altLang="en-US" b="1" dirty="0"/>
              <a:t>:</a:t>
            </a:r>
            <a:r>
              <a:rPr lang="en-US" altLang="en-US" dirty="0"/>
              <a:t> sequential file ordered on a search key, with a clustering index on the search key.</a:t>
            </a:r>
          </a:p>
        </p:txBody>
      </p:sp>
    </p:spTree>
    <p:extLst>
      <p:ext uri="{BB962C8B-B14F-4D97-AF65-F5344CB8AC3E}">
        <p14:creationId xmlns:p14="http://schemas.microsoft.com/office/powerpoint/2010/main" val="3347214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03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38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38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38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038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03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Rectangle 2">
            <a:extLst>
              <a:ext uri="{FF2B5EF4-FFF2-40B4-BE49-F238E27FC236}">
                <a16:creationId xmlns:a16="http://schemas.microsoft.com/office/drawing/2014/main" id="{69C9745A-37B7-4F0E-A3B3-2DAF58FB2FD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a:t>
            </a:r>
          </a:p>
        </p:txBody>
      </p:sp>
      <p:sp>
        <p:nvSpPr>
          <p:cNvPr id="15363" name="Rectangle 3">
            <a:extLst>
              <a:ext uri="{FF2B5EF4-FFF2-40B4-BE49-F238E27FC236}">
                <a16:creationId xmlns:a16="http://schemas.microsoft.com/office/drawing/2014/main" id="{BAF8129C-3EED-4426-9DD8-3F433D6DF7D4}"/>
              </a:ext>
            </a:extLst>
          </p:cNvPr>
          <p:cNvSpPr>
            <a:spLocks noGrp="1" noChangeArrowheads="1"/>
          </p:cNvSpPr>
          <p:nvPr>
            <p:ph type="body" idx="1"/>
          </p:nvPr>
        </p:nvSpPr>
        <p:spPr>
          <a:xfrm>
            <a:off x="1753792" y="820341"/>
            <a:ext cx="5745956" cy="873919"/>
          </a:xfrm>
        </p:spPr>
        <p:txBody>
          <a:bodyPr/>
          <a:lstStyle/>
          <a:p>
            <a:r>
              <a:rPr lang="en-US" altLang="en-US" b="1" dirty="0">
                <a:solidFill>
                  <a:srgbClr val="002060"/>
                </a:solidFill>
              </a:rPr>
              <a:t>Dense index</a:t>
            </a:r>
            <a:r>
              <a:rPr lang="en-US" altLang="en-US" dirty="0">
                <a:solidFill>
                  <a:srgbClr val="002060"/>
                </a:solidFill>
              </a:rPr>
              <a:t> </a:t>
            </a:r>
            <a:r>
              <a:rPr lang="en-US" altLang="en-US" dirty="0"/>
              <a:t>— Index record appears for every search-key value in the file. </a:t>
            </a:r>
          </a:p>
          <a:p>
            <a:r>
              <a:rPr lang="en-US" altLang="en-US" dirty="0"/>
              <a:t>E.g. index on </a:t>
            </a:r>
            <a:r>
              <a:rPr lang="en-US" altLang="en-US" i="1" dirty="0"/>
              <a:t>ID</a:t>
            </a:r>
            <a:r>
              <a:rPr lang="en-US" altLang="en-US" dirty="0"/>
              <a:t> attribute of </a:t>
            </a:r>
            <a:r>
              <a:rPr lang="en-US" altLang="en-US" i="1" dirty="0"/>
              <a:t>instructor</a:t>
            </a:r>
            <a:r>
              <a:rPr lang="en-US" altLang="en-US" dirty="0"/>
              <a:t> relation </a:t>
            </a:r>
          </a:p>
        </p:txBody>
      </p:sp>
      <p:pic>
        <p:nvPicPr>
          <p:cNvPr id="15364" name="Picture 8">
            <a:extLst>
              <a:ext uri="{FF2B5EF4-FFF2-40B4-BE49-F238E27FC236}">
                <a16:creationId xmlns:a16="http://schemas.microsoft.com/office/drawing/2014/main" id="{710620EF-3A3A-4679-B2D8-8E62EC03A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028" y="1717827"/>
            <a:ext cx="5025628" cy="244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47399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94" name="Rectangle 2">
            <a:extLst>
              <a:ext uri="{FF2B5EF4-FFF2-40B4-BE49-F238E27FC236}">
                <a16:creationId xmlns:a16="http://schemas.microsoft.com/office/drawing/2014/main" id="{A0AC463D-5BF0-4013-9522-A5AD19E7A61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 (Cont.)</a:t>
            </a:r>
          </a:p>
        </p:txBody>
      </p:sp>
      <p:sp>
        <p:nvSpPr>
          <p:cNvPr id="17411" name="Rectangle 3">
            <a:extLst>
              <a:ext uri="{FF2B5EF4-FFF2-40B4-BE49-F238E27FC236}">
                <a16:creationId xmlns:a16="http://schemas.microsoft.com/office/drawing/2014/main" id="{972A41FD-6D01-4D50-86B9-6E628B8C7744}"/>
              </a:ext>
            </a:extLst>
          </p:cNvPr>
          <p:cNvSpPr>
            <a:spLocks noGrp="1" noChangeArrowheads="1"/>
          </p:cNvSpPr>
          <p:nvPr>
            <p:ph type="body" idx="1"/>
          </p:nvPr>
        </p:nvSpPr>
        <p:spPr>
          <a:xfrm>
            <a:off x="1753792" y="820342"/>
            <a:ext cx="5745956" cy="725090"/>
          </a:xfrm>
        </p:spPr>
        <p:txBody>
          <a:bodyPr/>
          <a:lstStyle/>
          <a:p>
            <a:r>
              <a:rPr lang="en-US" altLang="en-US" dirty="0"/>
              <a:t>Dense index on </a:t>
            </a:r>
            <a:r>
              <a:rPr lang="en-US" altLang="en-US" i="1" dirty="0"/>
              <a:t>dept_name</a:t>
            </a:r>
            <a:r>
              <a:rPr lang="en-US" altLang="en-US" dirty="0"/>
              <a:t>, with </a:t>
            </a:r>
            <a:r>
              <a:rPr lang="en-US" altLang="en-US" i="1" dirty="0"/>
              <a:t>instructor </a:t>
            </a:r>
            <a:r>
              <a:rPr lang="en-US" altLang="en-US" dirty="0"/>
              <a:t>file sorted on </a:t>
            </a:r>
            <a:r>
              <a:rPr lang="en-US" altLang="en-US" i="1" dirty="0"/>
              <a:t>dept_name</a:t>
            </a:r>
            <a:endParaRPr lang="en-US" altLang="en-US" dirty="0"/>
          </a:p>
        </p:txBody>
      </p:sp>
      <p:pic>
        <p:nvPicPr>
          <p:cNvPr id="17412" name="Picture 7">
            <a:extLst>
              <a:ext uri="{FF2B5EF4-FFF2-40B4-BE49-F238E27FC236}">
                <a16:creationId xmlns:a16="http://schemas.microsoft.com/office/drawing/2014/main" id="{6206C307-EB8B-44EE-BC03-F42F67E29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50" y="1254125"/>
            <a:ext cx="5311379" cy="220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90626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Rectangle 2">
            <a:extLst>
              <a:ext uri="{FF2B5EF4-FFF2-40B4-BE49-F238E27FC236}">
                <a16:creationId xmlns:a16="http://schemas.microsoft.com/office/drawing/2014/main" id="{D16DB98C-5073-42B4-BF88-0C454293884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a:t>
            </a:r>
          </a:p>
        </p:txBody>
      </p:sp>
      <p:sp>
        <p:nvSpPr>
          <p:cNvPr id="19459" name="Rectangle 3">
            <a:extLst>
              <a:ext uri="{FF2B5EF4-FFF2-40B4-BE49-F238E27FC236}">
                <a16:creationId xmlns:a16="http://schemas.microsoft.com/office/drawing/2014/main" id="{AEC30A03-5B48-4877-BFDE-46B4DC9354F2}"/>
              </a:ext>
            </a:extLst>
          </p:cNvPr>
          <p:cNvSpPr>
            <a:spLocks noGrp="1" noChangeArrowheads="1"/>
          </p:cNvSpPr>
          <p:nvPr>
            <p:ph type="body" idx="1"/>
          </p:nvPr>
        </p:nvSpPr>
        <p:spPr>
          <a:xfrm>
            <a:off x="1753792" y="820341"/>
            <a:ext cx="5574506" cy="1871663"/>
          </a:xfrm>
        </p:spPr>
        <p:txBody>
          <a:bodyPr/>
          <a:lstStyle/>
          <a:p>
            <a:r>
              <a:rPr lang="en-US" altLang="en-US" b="1" dirty="0">
                <a:solidFill>
                  <a:srgbClr val="002060"/>
                </a:solidFill>
              </a:rPr>
              <a:t>Sparse Index</a:t>
            </a:r>
            <a:r>
              <a:rPr lang="en-US" altLang="en-US" dirty="0"/>
              <a:t>:  contains index records for only some search-key values.</a:t>
            </a:r>
          </a:p>
          <a:p>
            <a:pPr lvl="1"/>
            <a:r>
              <a:rPr lang="en-US" altLang="en-US" dirty="0"/>
              <a:t>Applicable when records are sequentially ordered on search-key</a:t>
            </a:r>
          </a:p>
          <a:p>
            <a:r>
              <a:rPr lang="en-US" altLang="en-US" dirty="0"/>
              <a:t>To locate a record with search-key value </a:t>
            </a:r>
            <a:r>
              <a:rPr lang="en-US" altLang="en-US" i="1" dirty="0"/>
              <a:t>K</a:t>
            </a:r>
            <a:r>
              <a:rPr lang="en-US" altLang="en-US" dirty="0"/>
              <a:t> we:</a:t>
            </a:r>
          </a:p>
          <a:p>
            <a:pPr lvl="1"/>
            <a:r>
              <a:rPr lang="en-US" altLang="en-US" dirty="0"/>
              <a:t>Find index record with largest search-key value &lt; </a:t>
            </a:r>
            <a:r>
              <a:rPr lang="en-US" altLang="en-US" i="1" dirty="0"/>
              <a:t>K</a:t>
            </a:r>
            <a:endParaRPr lang="en-US" altLang="en-US" dirty="0"/>
          </a:p>
          <a:p>
            <a:pPr lvl="1"/>
            <a:r>
              <a:rPr lang="en-US" altLang="en-US" dirty="0"/>
              <a:t>Search file sequentially starting at the record to which the index record points</a:t>
            </a:r>
          </a:p>
        </p:txBody>
      </p:sp>
      <p:pic>
        <p:nvPicPr>
          <p:cNvPr id="19460" name="Picture 7">
            <a:extLst>
              <a:ext uri="{FF2B5EF4-FFF2-40B4-BE49-F238E27FC236}">
                <a16:creationId xmlns:a16="http://schemas.microsoft.com/office/drawing/2014/main" id="{4CA72F48-2A38-43A9-866F-F0DC18882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241" y="2616992"/>
            <a:ext cx="4558949" cy="209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0146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Rectangle 2">
            <a:extLst>
              <a:ext uri="{FF2B5EF4-FFF2-40B4-BE49-F238E27FC236}">
                <a16:creationId xmlns:a16="http://schemas.microsoft.com/office/drawing/2014/main" id="{24121C46-A7F8-4C85-B0FA-844931DCBE3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 (Cont.)</a:t>
            </a:r>
          </a:p>
        </p:txBody>
      </p:sp>
      <p:sp>
        <p:nvSpPr>
          <p:cNvPr id="21507" name="Rectangle 3">
            <a:extLst>
              <a:ext uri="{FF2B5EF4-FFF2-40B4-BE49-F238E27FC236}">
                <a16:creationId xmlns:a16="http://schemas.microsoft.com/office/drawing/2014/main" id="{1497FC95-73F7-4D82-B58B-073729F719AC}"/>
              </a:ext>
            </a:extLst>
          </p:cNvPr>
          <p:cNvSpPr>
            <a:spLocks noGrp="1" noChangeArrowheads="1"/>
          </p:cNvSpPr>
          <p:nvPr>
            <p:ph type="body" idx="1"/>
          </p:nvPr>
        </p:nvSpPr>
        <p:spPr>
          <a:xfrm>
            <a:off x="1788850" y="895353"/>
            <a:ext cx="6212150" cy="3894534"/>
          </a:xfrm>
        </p:spPr>
        <p:txBody>
          <a:bodyPr/>
          <a:lstStyle/>
          <a:p>
            <a:r>
              <a:rPr lang="en-US" altLang="en-US" dirty="0"/>
              <a:t>Compared to dense indices:</a:t>
            </a:r>
          </a:p>
          <a:p>
            <a:pPr lvl="1"/>
            <a:r>
              <a:rPr lang="en-US" altLang="en-US" dirty="0"/>
              <a:t>Less space and less maintenance overhead for insertions and deletions.</a:t>
            </a:r>
          </a:p>
          <a:p>
            <a:pPr lvl="1"/>
            <a:r>
              <a:rPr lang="en-US" altLang="en-US" dirty="0"/>
              <a:t>Generally slower than dense index for locating records.</a:t>
            </a:r>
          </a:p>
          <a:p>
            <a:r>
              <a:rPr lang="en-US" altLang="en-US" b="1" dirty="0"/>
              <a:t>Good tradeoff</a:t>
            </a:r>
            <a:r>
              <a:rPr lang="en-US" altLang="en-US" dirty="0"/>
              <a:t>: </a:t>
            </a:r>
          </a:p>
          <a:p>
            <a:pPr lvl="1"/>
            <a:r>
              <a:rPr lang="en-US" altLang="en-US" dirty="0"/>
              <a:t>for clustered index: sparse index with an index entry for every block in file, corresponding to least search-key value in the block.</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pPr lvl="1"/>
            <a:r>
              <a:rPr lang="en-US" altLang="en-US" dirty="0"/>
              <a:t>For </a:t>
            </a:r>
            <a:r>
              <a:rPr lang="en-US" altLang="en-US" dirty="0" err="1"/>
              <a:t>unclustered</a:t>
            </a:r>
            <a:r>
              <a:rPr lang="en-US" altLang="en-US" dirty="0"/>
              <a:t> index: sparse index on top of dense index (multilevel index)</a:t>
            </a:r>
          </a:p>
        </p:txBody>
      </p:sp>
      <p:grpSp>
        <p:nvGrpSpPr>
          <p:cNvPr id="5" name="Group 4">
            <a:extLst>
              <a:ext uri="{FF2B5EF4-FFF2-40B4-BE49-F238E27FC236}">
                <a16:creationId xmlns:a16="http://schemas.microsoft.com/office/drawing/2014/main" id="{1BDE9D94-E986-4FDA-B2F6-B47DE62C9308}"/>
              </a:ext>
            </a:extLst>
          </p:cNvPr>
          <p:cNvGrpSpPr/>
          <p:nvPr/>
        </p:nvGrpSpPr>
        <p:grpSpPr>
          <a:xfrm>
            <a:off x="3200400" y="2561034"/>
            <a:ext cx="1878304" cy="1679969"/>
            <a:chOff x="2465294" y="3429000"/>
            <a:chExt cx="2782312" cy="2568575"/>
          </a:xfrm>
        </p:grpSpPr>
        <p:pic>
          <p:nvPicPr>
            <p:cNvPr id="3" name="Graphic 2">
              <a:extLst>
                <a:ext uri="{FF2B5EF4-FFF2-40B4-BE49-F238E27FC236}">
                  <a16:creationId xmlns:a16="http://schemas.microsoft.com/office/drawing/2014/main" id="{816BB815-C486-41E2-8B5C-0756C1851E3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9022" t="-6" r="-1376" b="53812"/>
            <a:stretch/>
          </p:blipFill>
          <p:spPr>
            <a:xfrm>
              <a:off x="2528392" y="3429000"/>
              <a:ext cx="2719214" cy="2441743"/>
            </a:xfrm>
            <a:prstGeom prst="rect">
              <a:avLst/>
            </a:prstGeom>
          </p:spPr>
        </p:pic>
        <p:sp>
          <p:nvSpPr>
            <p:cNvPr id="4" name="Rectangle 3">
              <a:extLst>
                <a:ext uri="{FF2B5EF4-FFF2-40B4-BE49-F238E27FC236}">
                  <a16:creationId xmlns:a16="http://schemas.microsoft.com/office/drawing/2014/main" id="{1C584757-4F0D-4F53-8610-649ED2931878}"/>
                </a:ext>
              </a:extLst>
            </p:cNvPr>
            <p:cNvSpPr/>
            <p:nvPr/>
          </p:nvSpPr>
          <p:spPr bwMode="auto">
            <a:xfrm>
              <a:off x="2465294" y="4649871"/>
              <a:ext cx="1147482" cy="1220872"/>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eaLnBrk="0" hangingPunct="0"/>
              <a:endParaRPr lang="en-IN" sz="1200">
                <a:solidFill>
                  <a:srgbClr val="000000"/>
                </a:solidFill>
                <a:latin typeface="Helvetica" charset="0"/>
                <a:ea typeface="MS PGothic" panose="020B0600070205080204" pitchFamily="34" charset="-128"/>
              </a:endParaRPr>
            </a:p>
          </p:txBody>
        </p:sp>
        <p:sp>
          <p:nvSpPr>
            <p:cNvPr id="11" name="Rectangle 10">
              <a:extLst>
                <a:ext uri="{FF2B5EF4-FFF2-40B4-BE49-F238E27FC236}">
                  <a16:creationId xmlns:a16="http://schemas.microsoft.com/office/drawing/2014/main" id="{3CA78095-0A25-48F9-9B32-1E9D76A9734D}"/>
                </a:ext>
              </a:extLst>
            </p:cNvPr>
            <p:cNvSpPr/>
            <p:nvPr/>
          </p:nvSpPr>
          <p:spPr bwMode="auto">
            <a:xfrm>
              <a:off x="3357627" y="5333999"/>
              <a:ext cx="636494" cy="663576"/>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eaLnBrk="0" hangingPunct="0"/>
              <a:endParaRPr lang="en-IN" sz="1200">
                <a:solidFill>
                  <a:srgbClr val="000000"/>
                </a:solidFill>
                <a:latin typeface="Helvetica" charset="0"/>
                <a:ea typeface="MS PGothic" panose="020B0600070205080204" pitchFamily="34" charset="-128"/>
              </a:endParaRPr>
            </a:p>
          </p:txBody>
        </p:sp>
      </p:grpSp>
    </p:spTree>
    <p:extLst>
      <p:ext uri="{BB962C8B-B14F-4D97-AF65-F5344CB8AC3E}">
        <p14:creationId xmlns:p14="http://schemas.microsoft.com/office/powerpoint/2010/main" val="23558853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a:extLst>
              <a:ext uri="{FF2B5EF4-FFF2-40B4-BE49-F238E27FC236}">
                <a16:creationId xmlns:a16="http://schemas.microsoft.com/office/drawing/2014/main" id="{71DBFB25-C332-4E15-B164-4E01F5530593}"/>
              </a:ext>
            </a:extLst>
          </p:cNvPr>
          <p:cNvSpPr>
            <a:spLocks noGrp="1" noChangeArrowheads="1"/>
          </p:cNvSpPr>
          <p:nvPr>
            <p:ph type="title"/>
          </p:nvPr>
        </p:nvSpPr>
        <p:spPr>
          <a:xfrm>
            <a:off x="1719263" y="72629"/>
            <a:ext cx="6057900" cy="457200"/>
          </a:xfrm>
        </p:spPr>
        <p:txBody>
          <a:bodyPr/>
          <a:lstStyle/>
          <a:p>
            <a:pPr>
              <a:defRPr/>
            </a:pPr>
            <a:r>
              <a:rPr lang="en-US" altLang="en-US">
                <a:effectLst>
                  <a:outerShdw blurRad="38100" dist="38100" dir="2700000" algn="tl">
                    <a:srgbClr val="C0C0C0"/>
                  </a:outerShdw>
                </a:effectLst>
              </a:rPr>
              <a:t>Secondary Indices Example</a:t>
            </a:r>
          </a:p>
        </p:txBody>
      </p:sp>
      <p:sp>
        <p:nvSpPr>
          <p:cNvPr id="23555" name="Rectangle 3">
            <a:extLst>
              <a:ext uri="{FF2B5EF4-FFF2-40B4-BE49-F238E27FC236}">
                <a16:creationId xmlns:a16="http://schemas.microsoft.com/office/drawing/2014/main" id="{614B819D-50FE-4933-AE5F-989AA66F7244}"/>
              </a:ext>
            </a:extLst>
          </p:cNvPr>
          <p:cNvSpPr>
            <a:spLocks noGrp="1" noChangeArrowheads="1"/>
          </p:cNvSpPr>
          <p:nvPr>
            <p:ph type="body" sz="half" idx="2"/>
          </p:nvPr>
        </p:nvSpPr>
        <p:spPr>
          <a:xfrm>
            <a:off x="1818085" y="897713"/>
            <a:ext cx="5765006" cy="3613566"/>
          </a:xfrm>
        </p:spPr>
        <p:txBody>
          <a:bodyPr/>
          <a:lstStyle/>
          <a:p>
            <a:pPr>
              <a:buFont typeface="Wingdings" panose="05000000000000000000" pitchFamily="2" charset="2"/>
              <a:buChar char="§"/>
            </a:pPr>
            <a:r>
              <a:rPr lang="en-US" altLang="en-US" dirty="0"/>
              <a:t>Secondary index on salary field of instructor</a:t>
            </a:r>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marL="0" indent="0">
              <a:buNone/>
            </a:pPr>
            <a:endParaRPr lang="en-US" altLang="en-US" dirty="0"/>
          </a:p>
          <a:p>
            <a:pPr>
              <a:buFont typeface="Wingdings" panose="05000000000000000000" pitchFamily="2" charset="2"/>
              <a:buChar char="§"/>
            </a:pPr>
            <a:r>
              <a:rPr lang="en-US" altLang="en-US" dirty="0"/>
              <a:t>Index record points to a bucket that contains pointers to all the actual records with that particular search-key value.</a:t>
            </a:r>
          </a:p>
          <a:p>
            <a:pPr>
              <a:buFont typeface="Wingdings" panose="05000000000000000000" pitchFamily="2" charset="2"/>
              <a:buChar char="§"/>
            </a:pPr>
            <a:r>
              <a:rPr lang="en-US" altLang="en-US" dirty="0"/>
              <a:t>Secondary indices have to be dense</a:t>
            </a:r>
          </a:p>
        </p:txBody>
      </p:sp>
      <p:pic>
        <p:nvPicPr>
          <p:cNvPr id="23557" name="Picture 7">
            <a:extLst>
              <a:ext uri="{FF2B5EF4-FFF2-40B4-BE49-F238E27FC236}">
                <a16:creationId xmlns:a16="http://schemas.microsoft.com/office/drawing/2014/main" id="{676DB81F-D9AB-4AD6-84B4-BF691501F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294" y="1275153"/>
            <a:ext cx="4914893" cy="241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48615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7826" name="Rectangle 2">
            <a:extLst>
              <a:ext uri="{FF2B5EF4-FFF2-40B4-BE49-F238E27FC236}">
                <a16:creationId xmlns:a16="http://schemas.microsoft.com/office/drawing/2014/main" id="{FE7A2C49-1A11-4078-8A81-EA64D95ADA4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Clustering vs Nonclustering Indices</a:t>
            </a:r>
          </a:p>
        </p:txBody>
      </p:sp>
      <p:sp>
        <p:nvSpPr>
          <p:cNvPr id="25603" name="Rectangle 3">
            <a:extLst>
              <a:ext uri="{FF2B5EF4-FFF2-40B4-BE49-F238E27FC236}">
                <a16:creationId xmlns:a16="http://schemas.microsoft.com/office/drawing/2014/main" id="{A2949146-9391-4615-A79E-36372130CCBD}"/>
              </a:ext>
            </a:extLst>
          </p:cNvPr>
          <p:cNvSpPr>
            <a:spLocks noGrp="1" noChangeArrowheads="1"/>
          </p:cNvSpPr>
          <p:nvPr>
            <p:ph type="body" idx="1"/>
          </p:nvPr>
        </p:nvSpPr>
        <p:spPr>
          <a:xfrm>
            <a:off x="1788851" y="800747"/>
            <a:ext cx="5740202" cy="3947602"/>
          </a:xfrm>
        </p:spPr>
        <p:txBody>
          <a:bodyPr/>
          <a:lstStyle/>
          <a:p>
            <a:r>
              <a:rPr lang="en-US" altLang="en-US" dirty="0"/>
              <a:t>Indices offer substantial benefits when searching for records.</a:t>
            </a:r>
          </a:p>
          <a:p>
            <a:r>
              <a:rPr lang="en-US" altLang="en-US" dirty="0"/>
              <a:t>BUT: indices imposes overhead on database modification</a:t>
            </a:r>
          </a:p>
          <a:p>
            <a:pPr lvl="1"/>
            <a:r>
              <a:rPr lang="en-US" altLang="en-US" dirty="0"/>
              <a:t>when a record is inserted or deleted, every index on the relation must be updated</a:t>
            </a:r>
          </a:p>
          <a:p>
            <a:pPr lvl="1"/>
            <a:r>
              <a:rPr lang="en-US" altLang="en-US" dirty="0"/>
              <a:t>When a record is updated, any index on an updated attribute must be updated</a:t>
            </a:r>
          </a:p>
          <a:p>
            <a:r>
              <a:rPr lang="en-US" altLang="en-US" dirty="0"/>
              <a:t>Sequential scan using clustering index is efficient, but a sequential scan using a secondary (</a:t>
            </a:r>
            <a:r>
              <a:rPr lang="en-US" altLang="en-US" dirty="0" err="1"/>
              <a:t>nonclustering</a:t>
            </a:r>
            <a:r>
              <a:rPr lang="en-US" altLang="en-US" dirty="0"/>
              <a:t>) index is expensive on magnetic disk</a:t>
            </a:r>
          </a:p>
          <a:p>
            <a:pPr lvl="1"/>
            <a:r>
              <a:rPr lang="en-US" altLang="en-US" dirty="0"/>
              <a:t>Each record access may fetch a new block from disk</a:t>
            </a:r>
          </a:p>
          <a:p>
            <a:pPr lvl="1"/>
            <a:r>
              <a:rPr lang="en-US" altLang="en-US" dirty="0"/>
              <a:t>Each block fetch on magnetic disk requires about 5 to 10 milliseconds</a:t>
            </a:r>
          </a:p>
        </p:txBody>
      </p:sp>
    </p:spTree>
    <p:extLst>
      <p:ext uri="{BB962C8B-B14F-4D97-AF65-F5344CB8AC3E}">
        <p14:creationId xmlns:p14="http://schemas.microsoft.com/office/powerpoint/2010/main" val="3885959021"/>
      </p:ext>
    </p:extLst>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538" name="Rectangle 2">
            <a:extLst>
              <a:ext uri="{FF2B5EF4-FFF2-40B4-BE49-F238E27FC236}">
                <a16:creationId xmlns:a16="http://schemas.microsoft.com/office/drawing/2014/main" id="{DF94CC11-5F95-4840-A50B-BD3BEEFCB130}"/>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Multilevel Index</a:t>
            </a:r>
          </a:p>
        </p:txBody>
      </p:sp>
      <p:sp>
        <p:nvSpPr>
          <p:cNvPr id="1345539" name="Rectangle 3">
            <a:extLst>
              <a:ext uri="{FF2B5EF4-FFF2-40B4-BE49-F238E27FC236}">
                <a16:creationId xmlns:a16="http://schemas.microsoft.com/office/drawing/2014/main" id="{B96E43A7-D9BD-4C17-BB74-FEBE960D6173}"/>
              </a:ext>
            </a:extLst>
          </p:cNvPr>
          <p:cNvSpPr>
            <a:spLocks noGrp="1" noChangeArrowheads="1"/>
          </p:cNvSpPr>
          <p:nvPr>
            <p:ph type="body" idx="1"/>
          </p:nvPr>
        </p:nvSpPr>
        <p:spPr>
          <a:xfrm>
            <a:off x="1768877" y="805649"/>
            <a:ext cx="5772543" cy="3837789"/>
          </a:xfrm>
        </p:spPr>
        <p:txBody>
          <a:bodyPr/>
          <a:lstStyle/>
          <a:p>
            <a:r>
              <a:rPr lang="en-US" altLang="en-US" dirty="0"/>
              <a:t>If index does not fit in memory, access becomes expensive.</a:t>
            </a:r>
          </a:p>
          <a:p>
            <a:r>
              <a:rPr lang="en-US" altLang="en-US" dirty="0"/>
              <a:t>Solution: treat index kept on disk as a sequential file and construct a sparse index on it.</a:t>
            </a:r>
          </a:p>
          <a:p>
            <a:pPr lvl="1"/>
            <a:r>
              <a:rPr lang="en-US" altLang="en-US" dirty="0"/>
              <a:t>outer index – a sparse index of the basic index</a:t>
            </a:r>
          </a:p>
          <a:p>
            <a:pPr lvl="1"/>
            <a:r>
              <a:rPr lang="en-US" altLang="en-US" dirty="0"/>
              <a:t>inner index – the basic index file</a:t>
            </a:r>
          </a:p>
          <a:p>
            <a:r>
              <a:rPr lang="en-US" altLang="en-US" dirty="0"/>
              <a:t>If even outer index is too large to fit in main memory, yet another level of index can be created, and so on.</a:t>
            </a:r>
          </a:p>
          <a:p>
            <a:r>
              <a:rPr lang="en-US" altLang="en-US" dirty="0"/>
              <a:t>Indices at all levels must be updated on insertion or deletion from the file.</a:t>
            </a:r>
          </a:p>
        </p:txBody>
      </p:sp>
    </p:spTree>
    <p:extLst>
      <p:ext uri="{BB962C8B-B14F-4D97-AF65-F5344CB8AC3E}">
        <p14:creationId xmlns:p14="http://schemas.microsoft.com/office/powerpoint/2010/main" val="1117105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55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553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553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4553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4553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455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5539"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7586" name="Rectangle 2">
            <a:extLst>
              <a:ext uri="{FF2B5EF4-FFF2-40B4-BE49-F238E27FC236}">
                <a16:creationId xmlns:a16="http://schemas.microsoft.com/office/drawing/2014/main" id="{730D8243-5BFC-4F26-8398-A21C74992430}"/>
              </a:ext>
            </a:extLst>
          </p:cNvPr>
          <p:cNvSpPr>
            <a:spLocks noGrp="1" noChangeArrowheads="1"/>
          </p:cNvSpPr>
          <p:nvPr>
            <p:ph type="title"/>
          </p:nvPr>
        </p:nvSpPr>
        <p:spPr>
          <a:xfrm>
            <a:off x="1625204" y="193089"/>
            <a:ext cx="6057900" cy="327422"/>
          </a:xfrm>
        </p:spPr>
        <p:txBody>
          <a:bodyPr/>
          <a:lstStyle/>
          <a:p>
            <a:pPr>
              <a:defRPr/>
            </a:pPr>
            <a:r>
              <a:rPr lang="en-US" altLang="en-US" dirty="0">
                <a:effectLst>
                  <a:outerShdw blurRad="38100" dist="38100" dir="2700000" algn="tl">
                    <a:srgbClr val="C0C0C0"/>
                  </a:outerShdw>
                </a:effectLst>
              </a:rPr>
              <a:t>Multilevel Index (Cont.)</a:t>
            </a:r>
          </a:p>
        </p:txBody>
      </p:sp>
      <p:pic>
        <p:nvPicPr>
          <p:cNvPr id="2" name="Picture 1"/>
          <p:cNvPicPr>
            <a:picLocks noChangeAspect="1"/>
          </p:cNvPicPr>
          <p:nvPr/>
        </p:nvPicPr>
        <p:blipFill>
          <a:blip r:embed="rId3"/>
          <a:stretch>
            <a:fillRect/>
          </a:stretch>
        </p:blipFill>
        <p:spPr>
          <a:xfrm>
            <a:off x="3068240" y="1121568"/>
            <a:ext cx="3464129" cy="3340704"/>
          </a:xfrm>
          <a:prstGeom prst="rect">
            <a:avLst/>
          </a:prstGeom>
        </p:spPr>
      </p:pic>
    </p:spTree>
    <p:extLst>
      <p:ext uri="{BB962C8B-B14F-4D97-AF65-F5344CB8AC3E}">
        <p14:creationId xmlns:p14="http://schemas.microsoft.com/office/powerpoint/2010/main" val="11834788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9634" name="Rectangle 2">
            <a:extLst>
              <a:ext uri="{FF2B5EF4-FFF2-40B4-BE49-F238E27FC236}">
                <a16:creationId xmlns:a16="http://schemas.microsoft.com/office/drawing/2014/main" id="{1776D91E-94B0-4CCF-BA5E-7866FC2B3E0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Update:  Deletion</a:t>
            </a:r>
          </a:p>
        </p:txBody>
      </p:sp>
      <p:sp>
        <p:nvSpPr>
          <p:cNvPr id="31747" name="Rectangle 3">
            <a:extLst>
              <a:ext uri="{FF2B5EF4-FFF2-40B4-BE49-F238E27FC236}">
                <a16:creationId xmlns:a16="http://schemas.microsoft.com/office/drawing/2014/main" id="{4D47DCDE-E174-43EB-A520-C2E39222D128}"/>
              </a:ext>
            </a:extLst>
          </p:cNvPr>
          <p:cNvSpPr>
            <a:spLocks noGrp="1" noChangeArrowheads="1"/>
          </p:cNvSpPr>
          <p:nvPr>
            <p:ph type="body" idx="1"/>
          </p:nvPr>
        </p:nvSpPr>
        <p:spPr>
          <a:xfrm>
            <a:off x="1808824" y="2599135"/>
            <a:ext cx="5686148" cy="2456259"/>
          </a:xfrm>
        </p:spPr>
        <p:txBody>
          <a:bodyPr/>
          <a:lstStyle/>
          <a:p>
            <a:r>
              <a:rPr lang="en-US" altLang="en-US" b="1" dirty="0"/>
              <a:t>Single-level index entry deletion:</a:t>
            </a:r>
          </a:p>
          <a:p>
            <a:pPr lvl="1"/>
            <a:r>
              <a:rPr lang="en-US" altLang="en-US" b="1" dirty="0"/>
              <a:t>Dense indices</a:t>
            </a:r>
            <a:r>
              <a:rPr lang="en-US" altLang="en-US" dirty="0"/>
              <a:t> – deletion of search-key is similar to file record deletion.</a:t>
            </a:r>
          </a:p>
          <a:p>
            <a:pPr lvl="1"/>
            <a:r>
              <a:rPr lang="en-US" altLang="en-US" b="1" dirty="0"/>
              <a:t>Sparse indices</a:t>
            </a:r>
            <a:r>
              <a:rPr lang="en-US" altLang="en-US" dirty="0"/>
              <a:t> –</a:t>
            </a:r>
          </a:p>
          <a:p>
            <a:pPr lvl="2"/>
            <a:r>
              <a:rPr lang="en-US" altLang="en-US" dirty="0"/>
              <a:t> if an entry for the search key exists in the index, it is deleted by replacing the entry in the index with the next search-key value in the file (in search-key order).  </a:t>
            </a:r>
          </a:p>
          <a:p>
            <a:pPr lvl="2"/>
            <a:r>
              <a:rPr lang="en-US" altLang="en-US" dirty="0"/>
              <a:t>If the next search-key value already has an index entry, the entry is deleted instead of being replaced.</a:t>
            </a:r>
          </a:p>
        </p:txBody>
      </p:sp>
      <p:pic>
        <p:nvPicPr>
          <p:cNvPr id="31748" name="Picture 7">
            <a:extLst>
              <a:ext uri="{FF2B5EF4-FFF2-40B4-BE49-F238E27FC236}">
                <a16:creationId xmlns:a16="http://schemas.microsoft.com/office/drawing/2014/main" id="{D8078A4D-BD66-4B0A-A59B-4E627C564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360" y="667941"/>
            <a:ext cx="4548188" cy="2093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3">
            <a:extLst>
              <a:ext uri="{FF2B5EF4-FFF2-40B4-BE49-F238E27FC236}">
                <a16:creationId xmlns:a16="http://schemas.microsoft.com/office/drawing/2014/main" id="{EC5EB7AA-615E-4396-BE67-AC06B9C00E1C}"/>
              </a:ext>
            </a:extLst>
          </p:cNvPr>
          <p:cNvSpPr>
            <a:spLocks noChangeArrowheads="1"/>
          </p:cNvSpPr>
          <p:nvPr/>
        </p:nvSpPr>
        <p:spPr bwMode="auto">
          <a:xfrm>
            <a:off x="1808825" y="1304925"/>
            <a:ext cx="2334550" cy="114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002060"/>
              </a:buClr>
              <a:buSzPct val="110000"/>
              <a:buFont typeface="Wingdings" panose="05000000000000000000" pitchFamily="2" charset="2"/>
              <a:buChar char="§"/>
            </a:pPr>
            <a:r>
              <a:rPr lang="en-US" altLang="en-US" sz="1275" dirty="0">
                <a:solidFill>
                  <a:srgbClr val="000000"/>
                </a:solidFill>
              </a:rPr>
              <a:t>If deleted record was the only record in the file with its particular search-key value, the search-key is deleted from the index also.</a:t>
            </a:r>
          </a:p>
        </p:txBody>
      </p:sp>
    </p:spTree>
    <p:extLst>
      <p:ext uri="{BB962C8B-B14F-4D97-AF65-F5344CB8AC3E}">
        <p14:creationId xmlns:p14="http://schemas.microsoft.com/office/powerpoint/2010/main" val="102128422"/>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DBMS Subsystems</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11</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(F20): </a:t>
            </a:r>
            <a:r>
              <a:rPr lang="en-US" altLang="en-US" sz="1050" i="1" dirty="0">
                <a:solidFill>
                  <a:schemeClr val="bg1"/>
                </a:solidFill>
              </a:rPr>
              <a:t>Lecture 8: Disks, I/O, Indexes</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2" name="Picture 1"/>
          <p:cNvPicPr>
            <a:picLocks noChangeAspect="1"/>
          </p:cNvPicPr>
          <p:nvPr/>
        </p:nvPicPr>
        <p:blipFill>
          <a:blip r:embed="rId4"/>
          <a:stretch>
            <a:fillRect/>
          </a:stretch>
        </p:blipFill>
        <p:spPr>
          <a:xfrm>
            <a:off x="263056" y="484118"/>
            <a:ext cx="4004144" cy="4163430"/>
          </a:xfrm>
          <a:prstGeom prst="rect">
            <a:avLst/>
          </a:prstGeom>
        </p:spPr>
      </p:pic>
      <p:pic>
        <p:nvPicPr>
          <p:cNvPr id="3" name="Picture 2">
            <a:extLst>
              <a:ext uri="{FF2B5EF4-FFF2-40B4-BE49-F238E27FC236}">
                <a16:creationId xmlns:a16="http://schemas.microsoft.com/office/drawing/2014/main" id="{FB2ED3CB-74E3-A948-A949-724447189591}"/>
              </a:ext>
            </a:extLst>
          </p:cNvPr>
          <p:cNvPicPr>
            <a:picLocks noChangeAspect="1"/>
          </p:cNvPicPr>
          <p:nvPr/>
        </p:nvPicPr>
        <p:blipFill>
          <a:blip r:embed="rId5"/>
          <a:stretch>
            <a:fillRect/>
          </a:stretch>
        </p:blipFill>
        <p:spPr>
          <a:xfrm>
            <a:off x="4261237" y="45642"/>
            <a:ext cx="4295441" cy="4624085"/>
          </a:xfrm>
          <a:prstGeom prst="rect">
            <a:avLst/>
          </a:prstGeom>
        </p:spPr>
      </p:pic>
    </p:spTree>
    <p:extLst>
      <p:ext uri="{BB962C8B-B14F-4D97-AF65-F5344CB8AC3E}">
        <p14:creationId xmlns:p14="http://schemas.microsoft.com/office/powerpoint/2010/main" val="2562313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682" name="Rectangle 2">
            <a:extLst>
              <a:ext uri="{FF2B5EF4-FFF2-40B4-BE49-F238E27FC236}">
                <a16:creationId xmlns:a16="http://schemas.microsoft.com/office/drawing/2014/main" id="{716639AD-F8B6-495F-99BB-A8C15DA67C1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Update:  Insertion</a:t>
            </a:r>
          </a:p>
        </p:txBody>
      </p:sp>
      <p:sp>
        <p:nvSpPr>
          <p:cNvPr id="33795" name="Rectangle 3">
            <a:extLst>
              <a:ext uri="{FF2B5EF4-FFF2-40B4-BE49-F238E27FC236}">
                <a16:creationId xmlns:a16="http://schemas.microsoft.com/office/drawing/2014/main" id="{C5E24636-92A6-40B8-ACF3-4EDA7B756226}"/>
              </a:ext>
            </a:extLst>
          </p:cNvPr>
          <p:cNvSpPr>
            <a:spLocks noGrp="1" noChangeArrowheads="1"/>
          </p:cNvSpPr>
          <p:nvPr>
            <p:ph idx="1"/>
          </p:nvPr>
        </p:nvSpPr>
        <p:spPr>
          <a:xfrm>
            <a:off x="1788851" y="800747"/>
            <a:ext cx="5740202" cy="3947602"/>
          </a:xfrm>
        </p:spPr>
        <p:txBody>
          <a:bodyPr/>
          <a:lstStyle/>
          <a:p>
            <a:r>
              <a:rPr lang="en-US" altLang="en-US" b="1" dirty="0"/>
              <a:t>Single-level index insertion:</a:t>
            </a:r>
          </a:p>
          <a:p>
            <a:pPr lvl="1"/>
            <a:r>
              <a:rPr lang="en-US" altLang="en-US" dirty="0"/>
              <a:t>Perform a lookup using the search-key value of the record to be inserted.</a:t>
            </a:r>
          </a:p>
          <a:p>
            <a:pPr lvl="1"/>
            <a:r>
              <a:rPr lang="en-US" altLang="en-US" b="1" dirty="0"/>
              <a:t>Dense indices</a:t>
            </a:r>
            <a:r>
              <a:rPr lang="en-US" altLang="en-US" dirty="0"/>
              <a:t> – if the search-key value does not appear in the index, insert it</a:t>
            </a:r>
          </a:p>
          <a:p>
            <a:pPr lvl="2"/>
            <a:r>
              <a:rPr lang="en-US" altLang="en-US" dirty="0"/>
              <a:t>Indices are maintained as sequential files</a:t>
            </a:r>
          </a:p>
          <a:p>
            <a:pPr lvl="2"/>
            <a:r>
              <a:rPr lang="en-US" altLang="en-US" dirty="0"/>
              <a:t>Need to create space for new entry, overflow blocks may be required</a:t>
            </a:r>
          </a:p>
          <a:p>
            <a:pPr lvl="1"/>
            <a:r>
              <a:rPr lang="en-US" altLang="en-US" b="1" dirty="0"/>
              <a:t>Sparse indices</a:t>
            </a:r>
            <a:r>
              <a:rPr lang="en-US" altLang="en-US" dirty="0"/>
              <a:t> – if index stores an entry for each block of the file, no change needs to be made to the index unless a new block is created.  </a:t>
            </a:r>
          </a:p>
          <a:p>
            <a:pPr lvl="2"/>
            <a:r>
              <a:rPr lang="en-US" altLang="en-US" dirty="0"/>
              <a:t>If a new block is created, the first search-key value appearing in the new block is inserted into the index.</a:t>
            </a:r>
          </a:p>
          <a:p>
            <a:r>
              <a:rPr lang="en-US" altLang="en-US" b="1" dirty="0"/>
              <a:t>Multilevel insertion and deletion:</a:t>
            </a:r>
            <a:r>
              <a:rPr lang="en-US" altLang="en-US" dirty="0"/>
              <a:t>  algorithms are simple extensions of the single-level algorithms</a:t>
            </a:r>
          </a:p>
        </p:txBody>
      </p:sp>
    </p:spTree>
    <p:extLst>
      <p:ext uri="{BB962C8B-B14F-4D97-AF65-F5344CB8AC3E}">
        <p14:creationId xmlns:p14="http://schemas.microsoft.com/office/powerpoint/2010/main" val="4241402204"/>
      </p:ext>
    </p:extLst>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221E-9C52-442B-B60E-604C6F42F655}"/>
              </a:ext>
            </a:extLst>
          </p:cNvPr>
          <p:cNvSpPr>
            <a:spLocks noGrp="1"/>
          </p:cNvSpPr>
          <p:nvPr>
            <p:ph type="title"/>
          </p:nvPr>
        </p:nvSpPr>
        <p:spPr/>
        <p:txBody>
          <a:bodyPr/>
          <a:lstStyle/>
          <a:p>
            <a:r>
              <a:rPr lang="en-IN" dirty="0"/>
              <a:t>Indices on Multiple Keys</a:t>
            </a:r>
          </a:p>
        </p:txBody>
      </p:sp>
      <p:sp>
        <p:nvSpPr>
          <p:cNvPr id="3" name="Content Placeholder 2">
            <a:extLst>
              <a:ext uri="{FF2B5EF4-FFF2-40B4-BE49-F238E27FC236}">
                <a16:creationId xmlns:a16="http://schemas.microsoft.com/office/drawing/2014/main" id="{34B33A1F-9167-438A-AF27-3662D79CF52F}"/>
              </a:ext>
            </a:extLst>
          </p:cNvPr>
          <p:cNvSpPr>
            <a:spLocks noGrp="1"/>
          </p:cNvSpPr>
          <p:nvPr>
            <p:ph idx="1"/>
          </p:nvPr>
        </p:nvSpPr>
        <p:spPr>
          <a:xfrm>
            <a:off x="1788851" y="800747"/>
            <a:ext cx="5740202" cy="3947602"/>
          </a:xfrm>
        </p:spPr>
        <p:txBody>
          <a:bodyPr/>
          <a:lstStyle/>
          <a:p>
            <a:r>
              <a:rPr lang="en-IN" b="1" dirty="0">
                <a:solidFill>
                  <a:srgbClr val="002060"/>
                </a:solidFill>
              </a:rPr>
              <a:t>Composite search key</a:t>
            </a:r>
            <a:r>
              <a:rPr lang="en-IN" dirty="0"/>
              <a:t>  </a:t>
            </a:r>
          </a:p>
          <a:p>
            <a:pPr lvl="1"/>
            <a:r>
              <a:rPr lang="en-IN" dirty="0"/>
              <a:t>E.g., index on </a:t>
            </a:r>
            <a:r>
              <a:rPr lang="en-IN" i="1" dirty="0"/>
              <a:t>instructor</a:t>
            </a:r>
            <a:r>
              <a:rPr lang="en-IN" dirty="0"/>
              <a:t> relation on attributes (</a:t>
            </a:r>
            <a:r>
              <a:rPr lang="en-IN" i="1" dirty="0"/>
              <a:t>name, ID</a:t>
            </a:r>
            <a:r>
              <a:rPr lang="en-IN" dirty="0"/>
              <a:t>)</a:t>
            </a:r>
          </a:p>
          <a:p>
            <a:pPr lvl="1"/>
            <a:r>
              <a:rPr lang="en-IN" dirty="0"/>
              <a:t>Values are sorted lexicographically</a:t>
            </a:r>
          </a:p>
          <a:p>
            <a:pPr lvl="2"/>
            <a:r>
              <a:rPr lang="en-IN" dirty="0"/>
              <a:t>E.g.  (John, 12121) &lt; (John, 13514)  and </a:t>
            </a:r>
            <a:br>
              <a:rPr lang="en-IN" dirty="0"/>
            </a:br>
            <a:r>
              <a:rPr lang="en-IN" dirty="0"/>
              <a:t>        (John, 13514) &lt; (Peter, 11223)</a:t>
            </a:r>
          </a:p>
          <a:p>
            <a:pPr lvl="1"/>
            <a:r>
              <a:rPr lang="en-IN" dirty="0"/>
              <a:t>Can query on just </a:t>
            </a:r>
            <a:r>
              <a:rPr lang="en-IN" i="1" dirty="0"/>
              <a:t>name</a:t>
            </a:r>
            <a:r>
              <a:rPr lang="en-IN" dirty="0"/>
              <a:t>, or on (</a:t>
            </a:r>
            <a:r>
              <a:rPr lang="en-IN" i="1" dirty="0"/>
              <a:t>name, ID</a:t>
            </a:r>
            <a:r>
              <a:rPr lang="en-IN" dirty="0"/>
              <a:t>)</a:t>
            </a:r>
          </a:p>
        </p:txBody>
      </p:sp>
    </p:spTree>
    <p:extLst>
      <p:ext uri="{BB962C8B-B14F-4D97-AF65-F5344CB8AC3E}">
        <p14:creationId xmlns:p14="http://schemas.microsoft.com/office/powerpoint/2010/main" val="39931720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9874" name="Rectangle 2">
            <a:extLst>
              <a:ext uri="{FF2B5EF4-FFF2-40B4-BE49-F238E27FC236}">
                <a16:creationId xmlns:a16="http://schemas.microsoft.com/office/drawing/2014/main" id="{DEFA663B-A102-4E3E-8A2F-E81DCB5BED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a:t>
            </a:r>
          </a:p>
        </p:txBody>
      </p:sp>
      <p:sp>
        <p:nvSpPr>
          <p:cNvPr id="37891" name="Rectangle 3">
            <a:extLst>
              <a:ext uri="{FF2B5EF4-FFF2-40B4-BE49-F238E27FC236}">
                <a16:creationId xmlns:a16="http://schemas.microsoft.com/office/drawing/2014/main" id="{22162B0D-B51D-446C-A191-D7BE1B40440C}"/>
              </a:ext>
            </a:extLst>
          </p:cNvPr>
          <p:cNvSpPr>
            <a:spLocks noGrp="1" noChangeArrowheads="1"/>
          </p:cNvSpPr>
          <p:nvPr>
            <p:ph type="body" idx="1"/>
          </p:nvPr>
        </p:nvSpPr>
        <p:spPr>
          <a:xfrm>
            <a:off x="1808826" y="982745"/>
            <a:ext cx="5631391" cy="3460668"/>
          </a:xfrm>
        </p:spPr>
        <p:txBody>
          <a:bodyPr/>
          <a:lstStyle/>
          <a:p>
            <a:pPr>
              <a:lnSpc>
                <a:spcPct val="90000"/>
              </a:lnSpc>
            </a:pPr>
            <a:r>
              <a:rPr lang="en-US" altLang="en-US" dirty="0"/>
              <a:t>Disadvantage of indexed-sequential files</a:t>
            </a:r>
          </a:p>
          <a:p>
            <a:pPr lvl="1">
              <a:lnSpc>
                <a:spcPct val="90000"/>
              </a:lnSpc>
            </a:pPr>
            <a:r>
              <a:rPr lang="en-US" altLang="en-US" dirty="0"/>
              <a:t>Performance degrades as file grows, since many overflow blocks get created.  </a:t>
            </a:r>
          </a:p>
          <a:p>
            <a:pPr lvl="1">
              <a:lnSpc>
                <a:spcPct val="90000"/>
              </a:lnSpc>
            </a:pPr>
            <a:r>
              <a:rPr lang="en-US" altLang="en-US" dirty="0"/>
              <a:t>Periodic reorganization of entire file is required.</a:t>
            </a:r>
          </a:p>
          <a:p>
            <a:pPr>
              <a:lnSpc>
                <a:spcPct val="90000"/>
              </a:lnSpc>
            </a:pPr>
            <a:r>
              <a:rPr lang="en-US" altLang="en-US" dirty="0"/>
              <a:t>Advantage of B</a:t>
            </a:r>
            <a:r>
              <a:rPr lang="en-US" altLang="en-US" baseline="30000" dirty="0"/>
              <a:t>+</a:t>
            </a:r>
            <a:r>
              <a:rPr lang="en-US" altLang="en-US" dirty="0"/>
              <a:t>-tree index files:  </a:t>
            </a:r>
          </a:p>
          <a:p>
            <a:pPr lvl="1">
              <a:lnSpc>
                <a:spcPct val="90000"/>
              </a:lnSpc>
            </a:pPr>
            <a:r>
              <a:rPr lang="en-US" altLang="en-US" dirty="0"/>
              <a:t>Automatically reorganizes itself with small, local, changes, in the face of insertions and deletions.  </a:t>
            </a:r>
          </a:p>
          <a:p>
            <a:pPr lvl="1">
              <a:lnSpc>
                <a:spcPct val="90000"/>
              </a:lnSpc>
            </a:pPr>
            <a:r>
              <a:rPr lang="en-US" altLang="en-US" dirty="0"/>
              <a:t>Reorganization of entire file is not required to maintain performance.</a:t>
            </a:r>
          </a:p>
          <a:p>
            <a:pPr>
              <a:lnSpc>
                <a:spcPct val="90000"/>
              </a:lnSpc>
            </a:pPr>
            <a:r>
              <a:rPr lang="en-US" altLang="en-US" dirty="0"/>
              <a:t>(Minor) disadvantage of B</a:t>
            </a:r>
            <a:r>
              <a:rPr lang="en-US" altLang="en-US" baseline="30000" dirty="0"/>
              <a:t>+</a:t>
            </a:r>
            <a:r>
              <a:rPr lang="en-US" altLang="en-US" dirty="0"/>
              <a:t>-trees: </a:t>
            </a:r>
          </a:p>
          <a:p>
            <a:pPr lvl="1">
              <a:lnSpc>
                <a:spcPct val="90000"/>
              </a:lnSpc>
            </a:pPr>
            <a:r>
              <a:rPr lang="en-US" altLang="en-US" dirty="0"/>
              <a:t>Extra insertion and deletion overhead, space overhead.</a:t>
            </a:r>
          </a:p>
          <a:p>
            <a:pPr>
              <a:lnSpc>
                <a:spcPct val="90000"/>
              </a:lnSpc>
            </a:pPr>
            <a:r>
              <a:rPr lang="en-US" altLang="en-US" dirty="0"/>
              <a:t>Advantages of B</a:t>
            </a:r>
            <a:r>
              <a:rPr lang="en-US" altLang="en-US" baseline="30000" dirty="0"/>
              <a:t>+</a:t>
            </a:r>
            <a:r>
              <a:rPr lang="en-US" altLang="en-US" dirty="0"/>
              <a:t>-trees outweigh disadvantages</a:t>
            </a:r>
          </a:p>
          <a:p>
            <a:pPr lvl="1">
              <a:lnSpc>
                <a:spcPct val="90000"/>
              </a:lnSpc>
            </a:pPr>
            <a:r>
              <a:rPr lang="en-US" altLang="en-US" dirty="0"/>
              <a:t>B</a:t>
            </a:r>
            <a:r>
              <a:rPr lang="en-US" altLang="en-US" baseline="30000" dirty="0"/>
              <a:t>+</a:t>
            </a:r>
            <a:r>
              <a:rPr lang="en-US" altLang="en-US" dirty="0"/>
              <a:t>-trees are used extensively</a:t>
            </a:r>
          </a:p>
        </p:txBody>
      </p:sp>
    </p:spTree>
    <p:extLst>
      <p:ext uri="{BB962C8B-B14F-4D97-AF65-F5344CB8AC3E}">
        <p14:creationId xmlns:p14="http://schemas.microsoft.com/office/powerpoint/2010/main" val="1705604593"/>
      </p:ext>
    </p:extLst>
  </p:cSld>
  <p:clrMapOvr>
    <a:masterClrMapping/>
  </p:clrMapOvr>
  <p:transition spd="slow"/>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2A0A4B5-93E8-4A46-9ABB-B723A76A378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Example of B</a:t>
            </a:r>
            <a:r>
              <a:rPr lang="en-US" altLang="en-US" baseline="30000">
                <a:effectLst/>
              </a:rPr>
              <a:t>+</a:t>
            </a:r>
            <a:r>
              <a:rPr lang="en-US" altLang="en-US">
                <a:effectLst/>
              </a:rPr>
              <a:t>-Tree</a:t>
            </a:r>
          </a:p>
        </p:txBody>
      </p:sp>
      <p:cxnSp>
        <p:nvCxnSpPr>
          <p:cNvPr id="39939" name="Straight Connector 2">
            <a:extLst>
              <a:ext uri="{FF2B5EF4-FFF2-40B4-BE49-F238E27FC236}">
                <a16:creationId xmlns:a16="http://schemas.microsoft.com/office/drawing/2014/main" id="{BC2EC05F-0D0B-4482-9874-0FF50420CFF4}"/>
              </a:ext>
            </a:extLst>
          </p:cNvPr>
          <p:cNvCxnSpPr>
            <a:cxnSpLocks noChangeShapeType="1"/>
          </p:cNvCxnSpPr>
          <p:nvPr/>
        </p:nvCxnSpPr>
        <p:spPr bwMode="auto">
          <a:xfrm flipH="1">
            <a:off x="2093119" y="4269581"/>
            <a:ext cx="3512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9940" name="Straight Connector 4">
            <a:extLst>
              <a:ext uri="{FF2B5EF4-FFF2-40B4-BE49-F238E27FC236}">
                <a16:creationId xmlns:a16="http://schemas.microsoft.com/office/drawing/2014/main" id="{933E215A-0801-419F-B5A4-24B70097A42E}"/>
              </a:ext>
            </a:extLst>
          </p:cNvPr>
          <p:cNvCxnSpPr>
            <a:cxnSpLocks noChangeShapeType="1"/>
          </p:cNvCxnSpPr>
          <p:nvPr/>
        </p:nvCxnSpPr>
        <p:spPr bwMode="auto">
          <a:xfrm flipH="1">
            <a:off x="2095500" y="2246710"/>
            <a:ext cx="14288" cy="2014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39941" name="Group 11">
            <a:extLst>
              <a:ext uri="{FF2B5EF4-FFF2-40B4-BE49-F238E27FC236}">
                <a16:creationId xmlns:a16="http://schemas.microsoft.com/office/drawing/2014/main" id="{EF92FA19-AB38-4BA7-99E1-186F98390EB1}"/>
              </a:ext>
            </a:extLst>
          </p:cNvPr>
          <p:cNvGrpSpPr>
            <a:grpSpLocks/>
          </p:cNvGrpSpPr>
          <p:nvPr/>
        </p:nvGrpSpPr>
        <p:grpSpPr bwMode="auto">
          <a:xfrm>
            <a:off x="1248967" y="882254"/>
            <a:ext cx="6668690" cy="3773090"/>
            <a:chOff x="141288" y="1176338"/>
            <a:chExt cx="8891587" cy="5030787"/>
          </a:xfrm>
        </p:grpSpPr>
        <p:pic>
          <p:nvPicPr>
            <p:cNvPr id="39942" name="Picture 5">
              <a:extLst>
                <a:ext uri="{FF2B5EF4-FFF2-40B4-BE49-F238E27FC236}">
                  <a16:creationId xmlns:a16="http://schemas.microsoft.com/office/drawing/2014/main" id="{D1B731C9-62E9-453D-8BC8-11CED13F8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8" y="1176338"/>
              <a:ext cx="8891587"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10">
              <a:extLst>
                <a:ext uri="{FF2B5EF4-FFF2-40B4-BE49-F238E27FC236}">
                  <a16:creationId xmlns:a16="http://schemas.microsoft.com/office/drawing/2014/main" id="{DB162ECD-DB94-4A27-B11D-FEFC23CCB710}"/>
                </a:ext>
              </a:extLst>
            </p:cNvPr>
            <p:cNvSpPr>
              <a:spLocks noChangeArrowheads="1"/>
            </p:cNvSpPr>
            <p:nvPr/>
          </p:nvSpPr>
          <p:spPr bwMode="auto">
            <a:xfrm>
              <a:off x="1684609" y="3051960"/>
              <a:ext cx="64794" cy="2241992"/>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sp>
          <p:nvSpPr>
            <p:cNvPr id="39944" name="Rectangle 13">
              <a:extLst>
                <a:ext uri="{FF2B5EF4-FFF2-40B4-BE49-F238E27FC236}">
                  <a16:creationId xmlns:a16="http://schemas.microsoft.com/office/drawing/2014/main" id="{6E563E24-5E98-4177-9D3D-31217A7F2052}"/>
                </a:ext>
              </a:extLst>
            </p:cNvPr>
            <p:cNvSpPr>
              <a:spLocks noChangeArrowheads="1"/>
            </p:cNvSpPr>
            <p:nvPr/>
          </p:nvSpPr>
          <p:spPr bwMode="auto">
            <a:xfrm>
              <a:off x="1658717" y="5315675"/>
              <a:ext cx="100548" cy="368827"/>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grpSp>
    </p:spTree>
    <p:extLst>
      <p:ext uri="{BB962C8B-B14F-4D97-AF65-F5344CB8AC3E}">
        <p14:creationId xmlns:p14="http://schemas.microsoft.com/office/powerpoint/2010/main" val="8972583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2">
            <a:extLst>
              <a:ext uri="{FF2B5EF4-FFF2-40B4-BE49-F238E27FC236}">
                <a16:creationId xmlns:a16="http://schemas.microsoft.com/office/drawing/2014/main" id="{07CFB251-EA2C-47DA-B685-A75D8DCDB4A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 (Cont.)</a:t>
            </a:r>
          </a:p>
        </p:txBody>
      </p:sp>
      <p:sp>
        <p:nvSpPr>
          <p:cNvPr id="40963" name="Rectangle 3">
            <a:extLst>
              <a:ext uri="{FF2B5EF4-FFF2-40B4-BE49-F238E27FC236}">
                <a16:creationId xmlns:a16="http://schemas.microsoft.com/office/drawing/2014/main" id="{FD53499C-F106-46F2-BF14-D21BEF327FB2}"/>
              </a:ext>
            </a:extLst>
          </p:cNvPr>
          <p:cNvSpPr>
            <a:spLocks noGrp="1" noChangeArrowheads="1"/>
          </p:cNvSpPr>
          <p:nvPr>
            <p:ph type="body" idx="1"/>
          </p:nvPr>
        </p:nvSpPr>
        <p:spPr>
          <a:xfrm>
            <a:off x="1753791" y="1189431"/>
            <a:ext cx="5435203" cy="3183731"/>
          </a:xfrm>
        </p:spPr>
        <p:txBody>
          <a:bodyPr/>
          <a:lstStyle/>
          <a:p>
            <a:r>
              <a:rPr lang="en-US" altLang="en-US" dirty="0"/>
              <a:t>All paths from root to leaf are of the same length</a:t>
            </a:r>
          </a:p>
          <a:p>
            <a:r>
              <a:rPr lang="en-US" altLang="en-US" dirty="0"/>
              <a:t>Each node that is not a root or a leaf has between </a:t>
            </a:r>
            <a:r>
              <a:rPr lang="en-US" altLang="en-US" dirty="0">
                <a:sym typeface="Symbol" panose="05050102010706020507" pitchFamily="18" charset="2"/>
              </a:rPr>
              <a:t></a:t>
            </a:r>
            <a:r>
              <a:rPr lang="en-US" altLang="en-US" i="1" dirty="0"/>
              <a:t>n</a:t>
            </a:r>
            <a:r>
              <a:rPr lang="en-US" altLang="en-US" dirty="0"/>
              <a:t>/2</a:t>
            </a:r>
            <a:r>
              <a:rPr lang="en-US" altLang="en-US" dirty="0">
                <a:sym typeface="Symbol" panose="05050102010706020507" pitchFamily="18" charset="2"/>
              </a:rPr>
              <a:t></a:t>
            </a:r>
            <a:r>
              <a:rPr lang="en-US" altLang="en-US" dirty="0"/>
              <a:t> and </a:t>
            </a:r>
            <a:r>
              <a:rPr lang="en-US" altLang="en-US" i="1" dirty="0"/>
              <a:t>n</a:t>
            </a:r>
            <a:r>
              <a:rPr lang="en-US" altLang="en-US" dirty="0"/>
              <a:t> children.</a:t>
            </a:r>
          </a:p>
          <a:p>
            <a:r>
              <a:rPr lang="en-US" altLang="en-US" dirty="0"/>
              <a:t>A leaf node has between </a:t>
            </a:r>
            <a:r>
              <a:rPr lang="en-US" altLang="en-US" dirty="0">
                <a:sym typeface="Symbol" panose="05050102010706020507" pitchFamily="18" charset="2"/>
              </a:rPr>
              <a:t></a:t>
            </a:r>
            <a:r>
              <a:rPr lang="en-US" altLang="en-US" dirty="0"/>
              <a:t>(</a:t>
            </a:r>
            <a:r>
              <a:rPr lang="en-US" altLang="en-US" i="1" dirty="0"/>
              <a:t>n</a:t>
            </a:r>
            <a:r>
              <a:rPr lang="en-US" altLang="en-US" dirty="0"/>
              <a:t>–1)/2</a:t>
            </a:r>
            <a:r>
              <a:rPr lang="en-US" altLang="en-US" dirty="0">
                <a:sym typeface="Symbol" panose="05050102010706020507" pitchFamily="18" charset="2"/>
              </a:rPr>
              <a:t></a:t>
            </a:r>
            <a:r>
              <a:rPr lang="en-US" altLang="en-US" dirty="0"/>
              <a:t> and </a:t>
            </a:r>
            <a:r>
              <a:rPr lang="en-US" altLang="en-US" i="1" dirty="0"/>
              <a:t>n</a:t>
            </a:r>
            <a:r>
              <a:rPr lang="en-US" altLang="en-US" dirty="0"/>
              <a:t>–1 values</a:t>
            </a:r>
          </a:p>
          <a:p>
            <a:r>
              <a:rPr lang="en-US" altLang="en-US" dirty="0"/>
              <a:t>Special cases: </a:t>
            </a:r>
          </a:p>
          <a:p>
            <a:pPr lvl="1"/>
            <a:r>
              <a:rPr lang="en-US" altLang="en-US" dirty="0"/>
              <a:t>If the root is not a leaf, it has at least 2 children.</a:t>
            </a:r>
          </a:p>
          <a:p>
            <a:pPr lvl="1"/>
            <a:r>
              <a:rPr lang="en-US" altLang="en-US" dirty="0"/>
              <a:t>If the root is a leaf (that is, there are no other nodes in the tree), it can have between 0 and (</a:t>
            </a:r>
            <a:r>
              <a:rPr lang="en-US" altLang="en-US" i="1" dirty="0"/>
              <a:t>n</a:t>
            </a:r>
            <a:r>
              <a:rPr lang="en-US" altLang="en-US" dirty="0"/>
              <a:t>–1) values.</a:t>
            </a:r>
          </a:p>
        </p:txBody>
      </p:sp>
      <p:sp>
        <p:nvSpPr>
          <p:cNvPr id="40964" name="Text Box 4">
            <a:extLst>
              <a:ext uri="{FF2B5EF4-FFF2-40B4-BE49-F238E27FC236}">
                <a16:creationId xmlns:a16="http://schemas.microsoft.com/office/drawing/2014/main" id="{50EC1053-5CAA-4B1C-B11A-D206AA5195D2}"/>
              </a:ext>
            </a:extLst>
          </p:cNvPr>
          <p:cNvSpPr txBox="1">
            <a:spLocks noChangeArrowheads="1"/>
          </p:cNvSpPr>
          <p:nvPr/>
        </p:nvSpPr>
        <p:spPr bwMode="auto">
          <a:xfrm>
            <a:off x="1753791" y="857046"/>
            <a:ext cx="4953000"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A B</a:t>
            </a:r>
            <a:r>
              <a:rPr kumimoji="0" lang="en-US" altLang="en-US" sz="1275" baseline="30000" dirty="0">
                <a:solidFill>
                  <a:srgbClr val="000000"/>
                </a:solidFill>
              </a:rPr>
              <a:t>+</a:t>
            </a:r>
            <a:r>
              <a:rPr kumimoji="0" lang="en-US" altLang="en-US" sz="1275" dirty="0">
                <a:solidFill>
                  <a:srgbClr val="000000"/>
                </a:solidFill>
              </a:rPr>
              <a:t>-tree is a rooted tree satisfying the following properties:</a:t>
            </a:r>
          </a:p>
        </p:txBody>
      </p:sp>
    </p:spTree>
    <p:extLst>
      <p:ext uri="{BB962C8B-B14F-4D97-AF65-F5344CB8AC3E}">
        <p14:creationId xmlns:p14="http://schemas.microsoft.com/office/powerpoint/2010/main" val="7181567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a:extLst>
              <a:ext uri="{FF2B5EF4-FFF2-40B4-BE49-F238E27FC236}">
                <a16:creationId xmlns:a16="http://schemas.microsoft.com/office/drawing/2014/main" id="{68085FC6-4A92-4F65-BAF7-E4906F9897A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Node Structure</a:t>
            </a:r>
          </a:p>
        </p:txBody>
      </p:sp>
      <p:sp>
        <p:nvSpPr>
          <p:cNvPr id="43011" name="Rectangle 3">
            <a:extLst>
              <a:ext uri="{FF2B5EF4-FFF2-40B4-BE49-F238E27FC236}">
                <a16:creationId xmlns:a16="http://schemas.microsoft.com/office/drawing/2014/main" id="{5E2DF636-C20B-414E-A588-A610771C96EE}"/>
              </a:ext>
            </a:extLst>
          </p:cNvPr>
          <p:cNvSpPr>
            <a:spLocks noGrp="1" noChangeArrowheads="1"/>
          </p:cNvSpPr>
          <p:nvPr>
            <p:ph type="body" idx="1"/>
          </p:nvPr>
        </p:nvSpPr>
        <p:spPr>
          <a:xfrm>
            <a:off x="1719263" y="800747"/>
            <a:ext cx="5809790" cy="3947602"/>
          </a:xfrm>
        </p:spPr>
        <p:txBody>
          <a:bodyPr/>
          <a:lstStyle/>
          <a:p>
            <a:pPr>
              <a:tabLst>
                <a:tab pos="1241822" algn="l"/>
              </a:tabLst>
            </a:pPr>
            <a:r>
              <a:rPr lang="en-US" altLang="en-US" dirty="0"/>
              <a:t>Typical node</a:t>
            </a:r>
            <a:br>
              <a:rPr lang="en-US" altLang="en-US" dirty="0"/>
            </a:br>
            <a:br>
              <a:rPr lang="en-US" altLang="en-US" dirty="0"/>
            </a:br>
            <a:br>
              <a:rPr lang="en-US" altLang="en-US" dirty="0"/>
            </a:br>
            <a:endParaRPr lang="en-US" altLang="en-US" dirty="0"/>
          </a:p>
          <a:p>
            <a:pPr lvl="1">
              <a:tabLst>
                <a:tab pos="1241822" algn="l"/>
              </a:tabLst>
            </a:pPr>
            <a:r>
              <a:rPr lang="en-US" altLang="en-US" dirty="0"/>
              <a:t>K</a:t>
            </a:r>
            <a:r>
              <a:rPr lang="en-US" altLang="en-US" baseline="-25000" dirty="0"/>
              <a:t>i</a:t>
            </a:r>
            <a:r>
              <a:rPr lang="en-US" altLang="en-US" dirty="0"/>
              <a:t> are the search-key values </a:t>
            </a:r>
          </a:p>
          <a:p>
            <a:pPr lvl="1">
              <a:tabLst>
                <a:tab pos="1241822" algn="l"/>
              </a:tabLst>
            </a:pPr>
            <a:r>
              <a:rPr lang="en-US" altLang="en-US" dirty="0"/>
              <a:t>P</a:t>
            </a:r>
            <a:r>
              <a:rPr lang="en-US" altLang="en-US" baseline="-25000" dirty="0"/>
              <a:t>i</a:t>
            </a:r>
            <a:r>
              <a:rPr lang="en-US" altLang="en-US" dirty="0"/>
              <a:t> are pointers to children (for non-leaf nodes) or pointers to records or buckets of records (for leaf nodes).</a:t>
            </a:r>
          </a:p>
          <a:p>
            <a:pPr>
              <a:tabLst>
                <a:tab pos="1241822" algn="l"/>
              </a:tabLst>
            </a:pPr>
            <a:r>
              <a:rPr lang="en-US" altLang="en-US" dirty="0"/>
              <a:t>The search-keys in a node are ordered </a:t>
            </a:r>
          </a:p>
          <a:p>
            <a:pPr>
              <a:buNone/>
              <a:tabLst>
                <a:tab pos="1241822" algn="l"/>
              </a:tabLst>
            </a:pPr>
            <a:r>
              <a:rPr lang="en-US" altLang="en-US" dirty="0"/>
              <a:t>		 </a:t>
            </a:r>
            <a:r>
              <a:rPr lang="en-US" altLang="en-US" i="1" dirty="0"/>
              <a:t>K</a:t>
            </a:r>
            <a:r>
              <a:rPr lang="en-US" altLang="en-US" baseline="-25000" dirty="0"/>
              <a:t>1 </a:t>
            </a:r>
            <a:r>
              <a:rPr lang="en-US" altLang="en-US" dirty="0">
                <a:sym typeface="Symbol" panose="05050102010706020507" pitchFamily="18" charset="2"/>
              </a:rPr>
              <a:t>&lt;</a:t>
            </a:r>
            <a:r>
              <a:rPr lang="en-US" altLang="en-US" dirty="0"/>
              <a:t> </a:t>
            </a:r>
            <a:r>
              <a:rPr lang="en-US" altLang="en-US" i="1" dirty="0"/>
              <a:t>K</a:t>
            </a:r>
            <a:r>
              <a:rPr lang="en-US" altLang="en-US" baseline="-25000" dirty="0"/>
              <a:t>2 </a:t>
            </a:r>
            <a:r>
              <a:rPr lang="en-US" altLang="en-US" dirty="0">
                <a:sym typeface="Symbol" panose="05050102010706020507" pitchFamily="18" charset="2"/>
              </a:rPr>
              <a:t>&lt;</a:t>
            </a:r>
            <a:r>
              <a:rPr lang="en-US" altLang="en-US" dirty="0"/>
              <a:t> </a:t>
            </a:r>
            <a:r>
              <a:rPr lang="en-US" altLang="en-US" i="1" dirty="0"/>
              <a:t>K</a:t>
            </a:r>
            <a:r>
              <a:rPr lang="en-US" altLang="en-US" baseline="-25000" dirty="0"/>
              <a:t>3 </a:t>
            </a:r>
            <a:r>
              <a:rPr lang="en-US" altLang="en-US" dirty="0">
                <a:sym typeface="Symbol" panose="05050102010706020507" pitchFamily="18" charset="2"/>
              </a:rPr>
              <a:t>&lt;</a:t>
            </a:r>
            <a:r>
              <a:rPr lang="en-US" altLang="en-US" dirty="0"/>
              <a:t> </a:t>
            </a:r>
            <a:r>
              <a:rPr lang="en-US" altLang="en-US" i="1" dirty="0"/>
              <a:t>. . .</a:t>
            </a:r>
            <a:r>
              <a:rPr lang="en-US" altLang="en-US" baseline="-25000" dirty="0"/>
              <a:t> </a:t>
            </a:r>
            <a:r>
              <a:rPr lang="en-US" altLang="en-US" dirty="0">
                <a:sym typeface="Symbol" panose="05050102010706020507" pitchFamily="18" charset="2"/>
              </a:rPr>
              <a:t>&lt;</a:t>
            </a:r>
            <a:r>
              <a:rPr lang="en-US" altLang="en-US" dirty="0"/>
              <a:t> </a:t>
            </a:r>
            <a:r>
              <a:rPr lang="en-US" altLang="en-US" i="1" dirty="0" err="1"/>
              <a:t>K</a:t>
            </a:r>
            <a:r>
              <a:rPr lang="en-US" altLang="en-US" i="1" baseline="-25000" dirty="0" err="1"/>
              <a:t>n</a:t>
            </a:r>
            <a:r>
              <a:rPr lang="en-US" altLang="en-US" i="1" baseline="-25000" dirty="0"/>
              <a:t>–</a:t>
            </a:r>
            <a:r>
              <a:rPr lang="en-US" altLang="en-US" baseline="-25000" dirty="0"/>
              <a:t>1</a:t>
            </a:r>
          </a:p>
          <a:p>
            <a:pPr>
              <a:buNone/>
              <a:tabLst>
                <a:tab pos="1241822" algn="l"/>
              </a:tabLst>
            </a:pPr>
            <a:r>
              <a:rPr lang="en-US" altLang="en-US" baseline="-25000" dirty="0"/>
              <a:t>        </a:t>
            </a:r>
            <a:r>
              <a:rPr lang="en-US" altLang="en-US" dirty="0"/>
              <a:t>(Initially assume no duplicate keys, address duplicates later)</a:t>
            </a:r>
          </a:p>
          <a:p>
            <a:pPr>
              <a:buNone/>
              <a:tabLst>
                <a:tab pos="1241822" algn="l"/>
              </a:tabLst>
            </a:pPr>
            <a:endParaRPr lang="en-US" altLang="en-US" dirty="0"/>
          </a:p>
          <a:p>
            <a:pPr>
              <a:buNone/>
              <a:tabLst>
                <a:tab pos="1241822" algn="l"/>
              </a:tabLst>
            </a:pPr>
            <a:endParaRPr lang="en-US" altLang="en-US" dirty="0"/>
          </a:p>
          <a:p>
            <a:pPr>
              <a:buNone/>
              <a:tabLst>
                <a:tab pos="1241822" algn="l"/>
              </a:tabLst>
            </a:pPr>
            <a:endParaRPr lang="en-US" altLang="en-US" dirty="0"/>
          </a:p>
        </p:txBody>
      </p:sp>
      <p:pic>
        <p:nvPicPr>
          <p:cNvPr id="43012" name="Picture 6">
            <a:extLst>
              <a:ext uri="{FF2B5EF4-FFF2-40B4-BE49-F238E27FC236}">
                <a16:creationId xmlns:a16="http://schemas.microsoft.com/office/drawing/2014/main" id="{61F7658D-8529-4C17-B4AA-522328E48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003" y="1236048"/>
            <a:ext cx="4360068" cy="33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94072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2">
            <a:extLst>
              <a:ext uri="{FF2B5EF4-FFF2-40B4-BE49-F238E27FC236}">
                <a16:creationId xmlns:a16="http://schemas.microsoft.com/office/drawing/2014/main" id="{30825248-ECF3-42B1-B321-CDFB41005F4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5059" name="Rectangle 3">
            <a:extLst>
              <a:ext uri="{FF2B5EF4-FFF2-40B4-BE49-F238E27FC236}">
                <a16:creationId xmlns:a16="http://schemas.microsoft.com/office/drawing/2014/main" id="{33B428D0-E1FF-4080-8E20-A5CE39542436}"/>
              </a:ext>
            </a:extLst>
          </p:cNvPr>
          <p:cNvSpPr>
            <a:spLocks noGrp="1" noChangeArrowheads="1"/>
          </p:cNvSpPr>
          <p:nvPr>
            <p:ph type="body" idx="1"/>
          </p:nvPr>
        </p:nvSpPr>
        <p:spPr>
          <a:xfrm>
            <a:off x="1775535" y="1191816"/>
            <a:ext cx="5950432" cy="3657600"/>
          </a:xfrm>
        </p:spPr>
        <p:txBody>
          <a:bodyPr/>
          <a:lstStyle/>
          <a:p>
            <a:r>
              <a:rPr lang="en-US" altLang="en-US" dirty="0"/>
              <a:t>For </a:t>
            </a:r>
            <a:r>
              <a:rPr lang="en-US" altLang="en-US" i="1" dirty="0" err="1"/>
              <a:t>i</a:t>
            </a:r>
            <a:r>
              <a:rPr lang="en-US" altLang="en-US" dirty="0"/>
              <a:t> = 1, 2, . . ., </a:t>
            </a:r>
            <a:r>
              <a:rPr lang="en-US" altLang="en-US" i="1" dirty="0"/>
              <a:t>n–</a:t>
            </a:r>
            <a:r>
              <a:rPr lang="en-US" altLang="en-US" dirty="0"/>
              <a:t>1, pointer </a:t>
            </a:r>
            <a:r>
              <a:rPr lang="en-US" altLang="en-US" i="1" dirty="0"/>
              <a:t>P</a:t>
            </a:r>
            <a:r>
              <a:rPr lang="en-US" altLang="en-US" i="1" baseline="-25000" dirty="0"/>
              <a:t>i</a:t>
            </a:r>
            <a:r>
              <a:rPr lang="en-US" altLang="en-US" dirty="0"/>
              <a:t> points to a file record with search-key value </a:t>
            </a:r>
            <a:r>
              <a:rPr lang="en-US" altLang="en-US" i="1" dirty="0"/>
              <a:t>K</a:t>
            </a:r>
            <a:r>
              <a:rPr lang="en-US" altLang="en-US" i="1" baseline="-25000" dirty="0"/>
              <a:t>i</a:t>
            </a:r>
            <a:r>
              <a:rPr lang="en-US" altLang="en-US" dirty="0"/>
              <a:t>, </a:t>
            </a:r>
          </a:p>
          <a:p>
            <a:r>
              <a:rPr lang="en-US" altLang="en-US" dirty="0"/>
              <a:t>If </a:t>
            </a:r>
            <a:r>
              <a:rPr lang="en-US" altLang="en-US" i="1" dirty="0"/>
              <a:t>L</a:t>
            </a:r>
            <a:r>
              <a:rPr lang="en-US" altLang="en-US" i="1" baseline="-25000" dirty="0"/>
              <a:t>i</a:t>
            </a:r>
            <a:r>
              <a:rPr lang="en-US" altLang="en-US" i="1" dirty="0"/>
              <a:t>, </a:t>
            </a:r>
            <a:r>
              <a:rPr lang="en-US" altLang="en-US" i="1" dirty="0" err="1"/>
              <a:t>L</a:t>
            </a:r>
            <a:r>
              <a:rPr lang="en-US" altLang="en-US" i="1" baseline="-25000" dirty="0" err="1"/>
              <a:t>j</a:t>
            </a:r>
            <a:r>
              <a:rPr lang="en-US" altLang="en-US" dirty="0"/>
              <a:t> are leaf nodes and </a:t>
            </a:r>
            <a:r>
              <a:rPr lang="en-US" altLang="en-US" i="1" dirty="0" err="1"/>
              <a:t>i</a:t>
            </a:r>
            <a:r>
              <a:rPr lang="en-US" altLang="en-US" i="1" dirty="0"/>
              <a:t> </a:t>
            </a:r>
            <a:r>
              <a:rPr lang="en-US" altLang="en-US" dirty="0"/>
              <a:t>&lt; </a:t>
            </a:r>
            <a:r>
              <a:rPr lang="en-US" altLang="en-US" i="1" dirty="0"/>
              <a:t>j, L</a:t>
            </a:r>
            <a:r>
              <a:rPr lang="en-US" altLang="en-US" i="1" baseline="-25000" dirty="0"/>
              <a:t>i</a:t>
            </a:r>
            <a:r>
              <a:rPr lang="ja-JP" altLang="en-US" dirty="0"/>
              <a:t>’</a:t>
            </a:r>
            <a:r>
              <a:rPr lang="en-US" altLang="ja-JP" dirty="0"/>
              <a:t>s search-key values are less than or equal to </a:t>
            </a:r>
            <a:r>
              <a:rPr lang="en-US" altLang="ja-JP" i="1" dirty="0" err="1"/>
              <a:t>L</a:t>
            </a:r>
            <a:r>
              <a:rPr lang="en-US" altLang="ja-JP" i="1" baseline="-25000" dirty="0" err="1"/>
              <a:t>j</a:t>
            </a:r>
            <a:r>
              <a:rPr lang="ja-JP" altLang="en-US" dirty="0"/>
              <a:t>’</a:t>
            </a:r>
            <a:r>
              <a:rPr lang="en-US" altLang="ja-JP" dirty="0"/>
              <a:t>s search-key values</a:t>
            </a:r>
          </a:p>
          <a:p>
            <a:r>
              <a:rPr lang="en-US" altLang="en-US" i="1" dirty="0" err="1"/>
              <a:t>P</a:t>
            </a:r>
            <a:r>
              <a:rPr lang="en-US" altLang="en-US" i="1" baseline="-25000" dirty="0" err="1"/>
              <a:t>n</a:t>
            </a:r>
            <a:r>
              <a:rPr lang="en-US" altLang="en-US" dirty="0"/>
              <a:t> points to next leaf node in search-key order</a:t>
            </a:r>
          </a:p>
        </p:txBody>
      </p:sp>
      <p:sp>
        <p:nvSpPr>
          <p:cNvPr id="45060" name="Text Box 4">
            <a:extLst>
              <a:ext uri="{FF2B5EF4-FFF2-40B4-BE49-F238E27FC236}">
                <a16:creationId xmlns:a16="http://schemas.microsoft.com/office/drawing/2014/main" id="{76855706-2897-4A1C-BB15-612E6E125592}"/>
              </a:ext>
            </a:extLst>
          </p:cNvPr>
          <p:cNvSpPr txBox="1">
            <a:spLocks noChangeArrowheads="1"/>
          </p:cNvSpPr>
          <p:nvPr/>
        </p:nvSpPr>
        <p:spPr bwMode="auto">
          <a:xfrm>
            <a:off x="1775535" y="859739"/>
            <a:ext cx="234233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Properties of a leaf node:</a:t>
            </a:r>
          </a:p>
        </p:txBody>
      </p:sp>
      <p:grpSp>
        <p:nvGrpSpPr>
          <p:cNvPr id="45061" name="Group 7">
            <a:extLst>
              <a:ext uri="{FF2B5EF4-FFF2-40B4-BE49-F238E27FC236}">
                <a16:creationId xmlns:a16="http://schemas.microsoft.com/office/drawing/2014/main" id="{0ABF95CC-E6C9-439C-8C6C-8B69BDB3EC8C}"/>
              </a:ext>
            </a:extLst>
          </p:cNvPr>
          <p:cNvGrpSpPr>
            <a:grpSpLocks/>
          </p:cNvGrpSpPr>
          <p:nvPr/>
        </p:nvGrpSpPr>
        <p:grpSpPr bwMode="auto">
          <a:xfrm>
            <a:off x="1968104" y="2289190"/>
            <a:ext cx="5629275" cy="2471738"/>
            <a:chOff x="961" y="2239"/>
            <a:chExt cx="4527" cy="1961"/>
          </a:xfrm>
        </p:grpSpPr>
        <p:pic>
          <p:nvPicPr>
            <p:cNvPr id="45062" name="Picture 8">
              <a:extLst>
                <a:ext uri="{FF2B5EF4-FFF2-40B4-BE49-F238E27FC236}">
                  <a16:creationId xmlns:a16="http://schemas.microsoft.com/office/drawing/2014/main" id="{012C4B4A-CC70-4617-8C41-85390F390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848" b="9171"/>
            <a:stretch>
              <a:fillRect/>
            </a:stretch>
          </p:blipFill>
          <p:spPr bwMode="auto">
            <a:xfrm>
              <a:off x="961" y="2537"/>
              <a:ext cx="4521" cy="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8">
              <a:extLst>
                <a:ext uri="{FF2B5EF4-FFF2-40B4-BE49-F238E27FC236}">
                  <a16:creationId xmlns:a16="http://schemas.microsoft.com/office/drawing/2014/main" id="{7BD2BFE1-0AF9-488E-85E2-AE4A1033A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8744"/>
            <a:stretch>
              <a:fillRect/>
            </a:stretch>
          </p:blipFill>
          <p:spPr bwMode="auto">
            <a:xfrm>
              <a:off x="967" y="2239"/>
              <a:ext cx="452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6773341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0977D842-A55D-45FB-A569-781D6F374B75}"/>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Non-Leaf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7107" name="Rectangle 3">
            <a:extLst>
              <a:ext uri="{FF2B5EF4-FFF2-40B4-BE49-F238E27FC236}">
                <a16:creationId xmlns:a16="http://schemas.microsoft.com/office/drawing/2014/main" id="{522285B4-4C44-43C2-9590-DFD402152A18}"/>
              </a:ext>
            </a:extLst>
          </p:cNvPr>
          <p:cNvSpPr>
            <a:spLocks noGrp="1" noChangeArrowheads="1"/>
          </p:cNvSpPr>
          <p:nvPr>
            <p:ph type="body" idx="1"/>
          </p:nvPr>
        </p:nvSpPr>
        <p:spPr>
          <a:xfrm>
            <a:off x="1719263" y="800747"/>
            <a:ext cx="5809790" cy="3947602"/>
          </a:xfrm>
        </p:spPr>
        <p:txBody>
          <a:bodyPr/>
          <a:lstStyle/>
          <a:p>
            <a:r>
              <a:rPr lang="en-US" altLang="en-US" dirty="0"/>
              <a:t>Non leaf nodes form a multi-level sparse index on the leaf nodes.  For a non-leaf node with </a:t>
            </a:r>
            <a:r>
              <a:rPr lang="en-US" altLang="en-US" i="1" dirty="0"/>
              <a:t>m</a:t>
            </a:r>
            <a:r>
              <a:rPr lang="en-US" altLang="en-US" dirty="0"/>
              <a:t> pointers:</a:t>
            </a:r>
          </a:p>
          <a:p>
            <a:pPr lvl="1"/>
            <a:r>
              <a:rPr lang="en-US" altLang="en-US" dirty="0"/>
              <a:t>All the search-keys in the subtree to which </a:t>
            </a:r>
            <a:r>
              <a:rPr lang="en-US" altLang="en-US" i="1" dirty="0"/>
              <a:t>P</a:t>
            </a:r>
            <a:r>
              <a:rPr lang="en-US" altLang="en-US" baseline="-25000" dirty="0"/>
              <a:t>1</a:t>
            </a:r>
            <a:r>
              <a:rPr lang="en-US" altLang="en-US" dirty="0"/>
              <a:t> points are less than </a:t>
            </a:r>
            <a:r>
              <a:rPr lang="en-US" altLang="en-US" i="1" dirty="0"/>
              <a:t>K</a:t>
            </a:r>
            <a:r>
              <a:rPr lang="en-US" altLang="en-US" baseline="-25000" dirty="0"/>
              <a:t>1 </a:t>
            </a:r>
            <a:endParaRPr lang="en-US" altLang="en-US" dirty="0"/>
          </a:p>
          <a:p>
            <a:pPr lvl="1"/>
            <a:r>
              <a:rPr lang="en-US" altLang="en-US" dirty="0"/>
              <a:t>For 2 </a:t>
            </a:r>
            <a:r>
              <a:rPr lang="en-US" altLang="en-US"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a:t>
            </a:r>
            <a:r>
              <a:rPr lang="en-US" altLang="en-US" dirty="0">
                <a:sym typeface="Symbol" panose="05050102010706020507" pitchFamily="18" charset="2"/>
              </a:rPr>
              <a:t> </a:t>
            </a:r>
            <a:r>
              <a:rPr lang="en-US" altLang="en-US" i="1" dirty="0">
                <a:sym typeface="Symbol" panose="05050102010706020507" pitchFamily="18" charset="2"/>
              </a:rPr>
              <a:t>n </a:t>
            </a:r>
            <a:r>
              <a:rPr lang="en-US" altLang="en-US" dirty="0">
                <a:sym typeface="Symbol" panose="05050102010706020507" pitchFamily="18" charset="2"/>
              </a:rPr>
              <a:t>– 1, all the search-keys in the subtree to which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points have values greater than or equal to </a:t>
            </a:r>
            <a:r>
              <a:rPr lang="en-US" altLang="en-US" i="1" dirty="0">
                <a:sym typeface="Symbol" panose="05050102010706020507" pitchFamily="18" charset="2"/>
              </a:rPr>
              <a:t>K</a:t>
            </a:r>
            <a:r>
              <a:rPr lang="en-US" altLang="en-US" i="1" baseline="-25000" dirty="0">
                <a:sym typeface="Symbol" panose="05050102010706020507" pitchFamily="18" charset="2"/>
              </a:rPr>
              <a:t>i</a:t>
            </a:r>
            <a:r>
              <a:rPr lang="en-US" altLang="en-US" baseline="-25000" dirty="0">
                <a:sym typeface="Symbol" panose="05050102010706020507" pitchFamily="18" charset="2"/>
              </a:rPr>
              <a:t>–1</a:t>
            </a:r>
            <a:r>
              <a:rPr lang="en-US" altLang="en-US" dirty="0">
                <a:sym typeface="Symbol" panose="05050102010706020507" pitchFamily="18" charset="2"/>
              </a:rPr>
              <a:t> and less than </a:t>
            </a:r>
            <a:r>
              <a:rPr lang="en-US" altLang="en-US" i="1" dirty="0">
                <a:sym typeface="Symbol" panose="05050102010706020507" pitchFamily="18" charset="2"/>
              </a:rPr>
              <a:t>K</a:t>
            </a:r>
            <a:r>
              <a:rPr lang="en-US" altLang="en-US" i="1" baseline="-25000" dirty="0">
                <a:sym typeface="Symbol" panose="05050102010706020507" pitchFamily="18" charset="2"/>
              </a:rPr>
              <a:t>i </a:t>
            </a:r>
          </a:p>
          <a:p>
            <a:pPr lvl="1"/>
            <a:r>
              <a:rPr lang="en-US" altLang="en-US" dirty="0">
                <a:sym typeface="Symbol" panose="05050102010706020507" pitchFamily="18" charset="2"/>
              </a:rPr>
              <a:t>All the search-keys in the subtree to which </a:t>
            </a:r>
            <a:r>
              <a:rPr lang="en-US" altLang="en-US" i="1" dirty="0" err="1">
                <a:sym typeface="Symbol" panose="05050102010706020507" pitchFamily="18" charset="2"/>
              </a:rPr>
              <a:t>P</a:t>
            </a:r>
            <a:r>
              <a:rPr lang="en-US" altLang="en-US" i="1" baseline="-25000" dirty="0" err="1">
                <a:sym typeface="Symbol" panose="05050102010706020507" pitchFamily="18" charset="2"/>
              </a:rPr>
              <a:t>n</a:t>
            </a:r>
            <a:r>
              <a:rPr lang="en-US" altLang="en-US" dirty="0">
                <a:sym typeface="Symbol" panose="05050102010706020507" pitchFamily="18" charset="2"/>
              </a:rPr>
              <a:t> points have values greater than or equal to </a:t>
            </a:r>
            <a:r>
              <a:rPr lang="en-US" altLang="en-US" i="1" dirty="0" err="1">
                <a:sym typeface="Symbol" panose="05050102010706020507" pitchFamily="18" charset="2"/>
              </a:rPr>
              <a:t>K</a:t>
            </a:r>
            <a:r>
              <a:rPr lang="en-US" altLang="en-US" i="1" baseline="-25000" dirty="0" err="1">
                <a:sym typeface="Symbol" panose="05050102010706020507" pitchFamily="18" charset="2"/>
              </a:rPr>
              <a:t>n</a:t>
            </a:r>
            <a:r>
              <a:rPr lang="en-US" altLang="en-US" baseline="-25000" dirty="0">
                <a:sym typeface="Symbol" panose="05050102010706020507" pitchFamily="18" charset="2"/>
              </a:rPr>
              <a:t>–1</a:t>
            </a:r>
            <a:endParaRPr lang="en-US" altLang="en-US" dirty="0">
              <a:sym typeface="Symbol" panose="05050102010706020507" pitchFamily="18" charset="2"/>
            </a:endParaRPr>
          </a:p>
          <a:p>
            <a:pPr lvl="1"/>
            <a:r>
              <a:rPr lang="en-US" altLang="en-US" dirty="0">
                <a:sym typeface="Symbol" panose="05050102010706020507" pitchFamily="18" charset="2"/>
              </a:rPr>
              <a:t>General structure</a:t>
            </a:r>
          </a:p>
        </p:txBody>
      </p:sp>
      <p:pic>
        <p:nvPicPr>
          <p:cNvPr id="47108" name="Picture 6">
            <a:extLst>
              <a:ext uri="{FF2B5EF4-FFF2-40B4-BE49-F238E27FC236}">
                <a16:creationId xmlns:a16="http://schemas.microsoft.com/office/drawing/2014/main" id="{62FC7E36-0E9F-4C04-A7DA-9617738A4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626" y="2813001"/>
            <a:ext cx="3860371" cy="29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95458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a:extLst>
              <a:ext uri="{FF2B5EF4-FFF2-40B4-BE49-F238E27FC236}">
                <a16:creationId xmlns:a16="http://schemas.microsoft.com/office/drawing/2014/main" id="{32E1A6C6-86FE-48FF-AA43-AFD7CE8AD8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a:t>
            </a:r>
          </a:p>
        </p:txBody>
      </p:sp>
      <p:sp>
        <p:nvSpPr>
          <p:cNvPr id="48131" name="Rectangle 3">
            <a:extLst>
              <a:ext uri="{FF2B5EF4-FFF2-40B4-BE49-F238E27FC236}">
                <a16:creationId xmlns:a16="http://schemas.microsoft.com/office/drawing/2014/main" id="{F1965228-E904-49E0-AF36-1FD378CB67E5}"/>
              </a:ext>
            </a:extLst>
          </p:cNvPr>
          <p:cNvSpPr>
            <a:spLocks noGrp="1" noChangeArrowheads="1"/>
          </p:cNvSpPr>
          <p:nvPr>
            <p:ph type="body" idx="1"/>
          </p:nvPr>
        </p:nvSpPr>
        <p:spPr>
          <a:xfrm>
            <a:off x="1794274" y="988209"/>
            <a:ext cx="5210173" cy="3190885"/>
          </a:xfrm>
        </p:spPr>
        <p:txBody>
          <a:bodyPr/>
          <a:lstStyle/>
          <a:p>
            <a:r>
              <a:rPr kumimoji="0" lang="en-US" altLang="en-US" dirty="0"/>
              <a:t>B</a:t>
            </a:r>
            <a:r>
              <a:rPr kumimoji="0" lang="en-US" altLang="en-US" baseline="30000" dirty="0"/>
              <a:t>+</a:t>
            </a:r>
            <a:r>
              <a:rPr kumimoji="0" lang="en-US" altLang="en-US" dirty="0"/>
              <a:t>-tree for </a:t>
            </a:r>
            <a:r>
              <a:rPr kumimoji="0" lang="en-US" altLang="en-US" i="1" dirty="0"/>
              <a:t>instructor </a:t>
            </a:r>
            <a:r>
              <a:rPr kumimoji="0" lang="en-US" altLang="en-US" dirty="0"/>
              <a:t>file (</a:t>
            </a:r>
            <a:r>
              <a:rPr kumimoji="0" lang="en-US" altLang="en-US" i="1" dirty="0"/>
              <a:t>n</a:t>
            </a:r>
            <a:r>
              <a:rPr kumimoji="0" lang="en-US" altLang="en-US" dirty="0"/>
              <a:t> = 6)</a:t>
            </a:r>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Leaf nodes must have between 3 and 5 values </a:t>
            </a:r>
            <a:br>
              <a:rPr lang="en-US" altLang="en-US" dirty="0"/>
            </a:b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–1)/2 and </a:t>
            </a:r>
            <a:r>
              <a:rPr lang="en-US" altLang="en-US" i="1" dirty="0">
                <a:sym typeface="Symbol" panose="05050102010706020507" pitchFamily="18" charset="2"/>
              </a:rPr>
              <a:t>n </a:t>
            </a:r>
            <a:r>
              <a:rPr lang="en-US" altLang="en-US" dirty="0">
                <a:sym typeface="Symbol" panose="05050102010706020507" pitchFamily="18" charset="2"/>
              </a:rPr>
              <a:t>–1, with </a:t>
            </a:r>
            <a:r>
              <a:rPr lang="en-US" altLang="en-US" i="1" dirty="0">
                <a:sym typeface="Symbol" panose="05050102010706020507" pitchFamily="18" charset="2"/>
              </a:rPr>
              <a:t>n</a:t>
            </a:r>
            <a:r>
              <a:rPr lang="en-US" altLang="en-US" dirty="0">
                <a:sym typeface="Symbol" panose="05050102010706020507" pitchFamily="18" charset="2"/>
              </a:rPr>
              <a:t> = 6).</a:t>
            </a:r>
          </a:p>
          <a:p>
            <a:r>
              <a:rPr lang="en-US" altLang="en-US" dirty="0">
                <a:sym typeface="Symbol" panose="05050102010706020507" pitchFamily="18" charset="2"/>
              </a:rPr>
              <a:t>Non-leaf nodes other than root must have between 3 and 6 children </a:t>
            </a: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and </a:t>
            </a:r>
            <a:r>
              <a:rPr lang="en-US" altLang="en-US" i="1" dirty="0">
                <a:sym typeface="Symbol" panose="05050102010706020507" pitchFamily="18" charset="2"/>
              </a:rPr>
              <a:t>n </a:t>
            </a:r>
            <a:r>
              <a:rPr lang="en-US" altLang="en-US" dirty="0">
                <a:sym typeface="Symbol" panose="05050102010706020507" pitchFamily="18" charset="2"/>
              </a:rPr>
              <a:t>with </a:t>
            </a:r>
            <a:r>
              <a:rPr lang="en-US" altLang="en-US" i="1" dirty="0">
                <a:sym typeface="Symbol" panose="05050102010706020507" pitchFamily="18" charset="2"/>
              </a:rPr>
              <a:t>n</a:t>
            </a:r>
            <a:r>
              <a:rPr lang="en-US" altLang="en-US" dirty="0">
                <a:sym typeface="Symbol" panose="05050102010706020507" pitchFamily="18" charset="2"/>
              </a:rPr>
              <a:t> =6).</a:t>
            </a:r>
          </a:p>
          <a:p>
            <a:r>
              <a:rPr lang="en-US" altLang="en-US" dirty="0">
                <a:sym typeface="Symbol" panose="05050102010706020507" pitchFamily="18" charset="2"/>
              </a:rPr>
              <a:t>Root must have at least 2 children.</a:t>
            </a:r>
          </a:p>
        </p:txBody>
      </p:sp>
      <p:pic>
        <p:nvPicPr>
          <p:cNvPr id="48133" name="Picture 6">
            <a:extLst>
              <a:ext uri="{FF2B5EF4-FFF2-40B4-BE49-F238E27FC236}">
                <a16:creationId xmlns:a16="http://schemas.microsoft.com/office/drawing/2014/main" id="{33F38C9F-4795-45E8-AC13-8552F375D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931" y="1419218"/>
            <a:ext cx="6405563" cy="8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79022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a:extLst>
              <a:ext uri="{FF2B5EF4-FFF2-40B4-BE49-F238E27FC236}">
                <a16:creationId xmlns:a16="http://schemas.microsoft.com/office/drawing/2014/main" id="{2236C35C-12A7-41B6-BCCD-455129331DC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Observations about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61442" name="Rectangle 3">
            <a:extLst>
              <a:ext uri="{FF2B5EF4-FFF2-40B4-BE49-F238E27FC236}">
                <a16:creationId xmlns:a16="http://schemas.microsoft.com/office/drawing/2014/main" id="{30320B58-A814-4C25-9DB6-EE325318540C}"/>
              </a:ext>
            </a:extLst>
          </p:cNvPr>
          <p:cNvSpPr>
            <a:spLocks noGrp="1" noChangeArrowheads="1"/>
          </p:cNvSpPr>
          <p:nvPr>
            <p:ph type="body" idx="1"/>
          </p:nvPr>
        </p:nvSpPr>
        <p:spPr>
          <a:xfrm>
            <a:off x="1719263" y="800747"/>
            <a:ext cx="5809790" cy="3947602"/>
          </a:xfrm>
        </p:spPr>
        <p:txBody>
          <a:bodyPr/>
          <a:lstStyle/>
          <a:p>
            <a:r>
              <a:rPr lang="en-US" altLang="en-US" dirty="0"/>
              <a:t>Since the inter-node connections are done by pointers, </a:t>
            </a:r>
            <a:r>
              <a:rPr lang="ja-JP" altLang="en-US" dirty="0"/>
              <a:t>“</a:t>
            </a:r>
            <a:r>
              <a:rPr lang="en-US" altLang="ja-JP" dirty="0"/>
              <a:t>logically</a:t>
            </a:r>
            <a:r>
              <a:rPr lang="ja-JP" altLang="en-US" dirty="0"/>
              <a:t>”</a:t>
            </a:r>
            <a:r>
              <a:rPr lang="en-US" altLang="ja-JP" dirty="0"/>
              <a:t> close blocks need not be </a:t>
            </a:r>
            <a:r>
              <a:rPr lang="ja-JP" altLang="en-US" dirty="0"/>
              <a:t>“</a:t>
            </a:r>
            <a:r>
              <a:rPr lang="en-US" altLang="ja-JP" dirty="0"/>
              <a:t>physically</a:t>
            </a:r>
            <a:r>
              <a:rPr lang="ja-JP" altLang="en-US" dirty="0"/>
              <a:t>”</a:t>
            </a:r>
            <a:r>
              <a:rPr lang="en-US" altLang="ja-JP" dirty="0"/>
              <a:t> close.</a:t>
            </a:r>
          </a:p>
          <a:p>
            <a:r>
              <a:rPr lang="en-US" altLang="en-US" dirty="0"/>
              <a:t>The non-leaf levels of the B</a:t>
            </a:r>
            <a:r>
              <a:rPr lang="en-US" altLang="en-US" baseline="30000" dirty="0"/>
              <a:t>+</a:t>
            </a:r>
            <a:r>
              <a:rPr lang="en-US" altLang="en-US" dirty="0"/>
              <a:t>-tree form a hierarchy of sparse indices.</a:t>
            </a:r>
          </a:p>
          <a:p>
            <a:r>
              <a:rPr lang="en-US" altLang="en-US" dirty="0"/>
              <a:t>The B</a:t>
            </a:r>
            <a:r>
              <a:rPr lang="en-US" altLang="en-US" baseline="30000" dirty="0"/>
              <a:t>+</a:t>
            </a:r>
            <a:r>
              <a:rPr lang="en-US" altLang="en-US" dirty="0"/>
              <a:t>-tree contains a relatively small number of levels</a:t>
            </a:r>
          </a:p>
          <a:p>
            <a:pPr lvl="2"/>
            <a:r>
              <a:rPr lang="en-US" altLang="en-US" dirty="0"/>
              <a:t>Level below root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a:t>
            </a:r>
            <a:r>
              <a:rPr lang="en-US" altLang="en-US" dirty="0"/>
              <a:t>values</a:t>
            </a:r>
          </a:p>
          <a:p>
            <a:pPr lvl="2"/>
            <a:r>
              <a:rPr lang="en-US" altLang="en-US" dirty="0"/>
              <a:t>Next level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 </a:t>
            </a:r>
            <a:r>
              <a:rPr lang="en-US" altLang="en-US" dirty="0"/>
              <a:t>n/2</a:t>
            </a:r>
            <a:r>
              <a:rPr lang="en-US" altLang="en-US" dirty="0">
                <a:sym typeface="Symbol" panose="05050102010706020507" pitchFamily="18" charset="2"/>
              </a:rPr>
              <a:t></a:t>
            </a:r>
            <a:r>
              <a:rPr lang="en-US" altLang="en-US" dirty="0"/>
              <a:t> values</a:t>
            </a:r>
          </a:p>
          <a:p>
            <a:pPr lvl="2"/>
            <a:r>
              <a:rPr lang="en-US" altLang="en-US" dirty="0"/>
              <a:t>.. etc.</a:t>
            </a:r>
          </a:p>
          <a:p>
            <a:pPr lvl="1"/>
            <a:r>
              <a:rPr lang="en-US" altLang="en-US" dirty="0"/>
              <a:t>If there are </a:t>
            </a:r>
            <a:r>
              <a:rPr lang="en-US" altLang="en-US" i="1" dirty="0"/>
              <a:t>K</a:t>
            </a:r>
            <a:r>
              <a:rPr lang="en-US" altLang="en-US" dirty="0"/>
              <a:t> search-key values in the file, the tree height is no more than </a:t>
            </a:r>
            <a:r>
              <a:rPr lang="en-US" altLang="en-US" dirty="0">
                <a:sym typeface="Symbol" panose="05050102010706020507" pitchFamily="18" charset="2"/>
              </a:rPr>
              <a:t> </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endParaRPr lang="en-US" altLang="en-US" dirty="0"/>
          </a:p>
          <a:p>
            <a:pPr lvl="1"/>
            <a:r>
              <a:rPr lang="en-US" altLang="en-US" dirty="0"/>
              <a:t>thus searches can be conducted efficiently.</a:t>
            </a:r>
          </a:p>
          <a:p>
            <a:r>
              <a:rPr lang="en-US" altLang="en-US" dirty="0"/>
              <a:t>Insertions and deletions to the main file can be handled efficiently, as the index can be restructured in logarithmic time (as we shall see).</a:t>
            </a:r>
          </a:p>
        </p:txBody>
      </p:sp>
    </p:spTree>
    <p:extLst>
      <p:ext uri="{BB962C8B-B14F-4D97-AF65-F5344CB8AC3E}">
        <p14:creationId xmlns:p14="http://schemas.microsoft.com/office/powerpoint/2010/main" val="3985971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44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442">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4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Disks, I/O, Indexes</a:t>
            </a:r>
            <a:br>
              <a:rPr lang="en-US" altLang="en-US" sz="2800" i="1" dirty="0">
                <a:solidFill>
                  <a:schemeClr val="bg1"/>
                </a:solidFill>
              </a:rPr>
            </a:br>
            <a:r>
              <a:rPr lang="en-US" altLang="en-US" sz="2800" i="1" dirty="0">
                <a:solidFill>
                  <a:schemeClr val="bg1"/>
                </a:solidFill>
              </a:rPr>
              <a:t>(Database Systems Concepts, V7, Ch. 12)</a:t>
            </a:r>
            <a:endParaRPr lang="en-US" altLang="en-US" sz="1600" i="1" dirty="0">
              <a:solidFill>
                <a:schemeClr val="bg1"/>
              </a:solidFill>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12</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(F20): </a:t>
            </a:r>
            <a:r>
              <a:rPr lang="en-US" altLang="en-US" sz="1200" i="1" dirty="0">
                <a:solidFill>
                  <a:schemeClr val="bg1"/>
                </a:solidFill>
              </a:rPr>
              <a:t>Lecture 8: Disks, I/O, Indexes</a:t>
            </a:r>
          </a:p>
        </p:txBody>
      </p:sp>
    </p:spTree>
    <p:extLst>
      <p:ext uri="{BB962C8B-B14F-4D97-AF65-F5344CB8AC3E}">
        <p14:creationId xmlns:p14="http://schemas.microsoft.com/office/powerpoint/2010/main" val="17542229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258" name="Rectangle 2">
            <a:extLst>
              <a:ext uri="{FF2B5EF4-FFF2-40B4-BE49-F238E27FC236}">
                <a16:creationId xmlns:a16="http://schemas.microsoft.com/office/drawing/2014/main" id="{392FDAD7-CC47-40E9-9944-E39B35E9CE10}"/>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Queries on B</a:t>
            </a:r>
            <a:r>
              <a:rPr lang="en-US" altLang="en-US" baseline="30000" dirty="0">
                <a:effectLst>
                  <a:outerShdw blurRad="38100" dist="38100" dir="2700000" algn="tl">
                    <a:srgbClr val="C0C0C0"/>
                  </a:outerShdw>
                </a:effectLst>
              </a:rPr>
              <a:t>+</a:t>
            </a:r>
            <a:r>
              <a:rPr lang="en-US" altLang="en-US" dirty="0">
                <a:effectLst>
                  <a:outerShdw blurRad="38100" dist="38100" dir="2700000" algn="tl">
                    <a:srgbClr val="C0C0C0"/>
                  </a:outerShdw>
                </a:effectLst>
              </a:rPr>
              <a:t>-Trees</a:t>
            </a:r>
          </a:p>
        </p:txBody>
      </p:sp>
      <p:sp>
        <p:nvSpPr>
          <p:cNvPr id="52227" name="Rectangle 3">
            <a:extLst>
              <a:ext uri="{FF2B5EF4-FFF2-40B4-BE49-F238E27FC236}">
                <a16:creationId xmlns:a16="http://schemas.microsoft.com/office/drawing/2014/main" id="{ECF2E9BB-363F-4829-9C71-04DBA21FE68F}"/>
              </a:ext>
            </a:extLst>
          </p:cNvPr>
          <p:cNvSpPr>
            <a:spLocks noGrp="1" noChangeArrowheads="1"/>
          </p:cNvSpPr>
          <p:nvPr>
            <p:ph type="body" idx="1"/>
          </p:nvPr>
        </p:nvSpPr>
        <p:spPr>
          <a:xfrm>
            <a:off x="1677591" y="878889"/>
            <a:ext cx="6057900" cy="2297699"/>
          </a:xfrm>
        </p:spPr>
        <p:txBody>
          <a:bodyPr/>
          <a:lstStyle/>
          <a:p>
            <a:pPr marL="0" indent="0">
              <a:lnSpc>
                <a:spcPct val="80000"/>
              </a:lnSpc>
              <a:buNone/>
            </a:pPr>
            <a:r>
              <a:rPr lang="en-US" altLang="en-US" b="1" dirty="0"/>
              <a:t>   function</a:t>
            </a:r>
            <a:r>
              <a:rPr lang="en-US" altLang="en-US" dirty="0"/>
              <a:t> </a:t>
            </a:r>
            <a:r>
              <a:rPr lang="en-US" altLang="en-US" i="1" dirty="0"/>
              <a:t>find</a:t>
            </a:r>
            <a:r>
              <a:rPr lang="en-US" altLang="en-US" dirty="0"/>
              <a:t>(</a:t>
            </a:r>
            <a:r>
              <a:rPr lang="en-US" altLang="en-US" i="1" dirty="0"/>
              <a:t>v)</a:t>
            </a:r>
          </a:p>
          <a:p>
            <a:pPr marL="342900" lvl="1" indent="0">
              <a:lnSpc>
                <a:spcPct val="80000"/>
              </a:lnSpc>
              <a:buNone/>
            </a:pPr>
            <a:r>
              <a:rPr lang="en-US" altLang="en-US" dirty="0">
                <a:solidFill>
                  <a:srgbClr val="FF9933"/>
                </a:solidFill>
              </a:rPr>
              <a:t>1.</a:t>
            </a:r>
            <a:r>
              <a:rPr lang="en-US" altLang="en-US" dirty="0"/>
              <a:t>    </a:t>
            </a:r>
            <a:r>
              <a:rPr lang="en-US" altLang="en-US" i="1" dirty="0"/>
              <a:t>C=root</a:t>
            </a:r>
          </a:p>
          <a:p>
            <a:pPr marL="342900" lvl="1" indent="0">
              <a:lnSpc>
                <a:spcPct val="80000"/>
              </a:lnSpc>
              <a:buNone/>
            </a:pPr>
            <a:r>
              <a:rPr lang="en-US" altLang="en-US" dirty="0">
                <a:solidFill>
                  <a:srgbClr val="FF9933"/>
                </a:solidFill>
              </a:rPr>
              <a:t>2.</a:t>
            </a:r>
            <a:r>
              <a:rPr lang="en-US" altLang="en-US" dirty="0"/>
              <a:t>    </a:t>
            </a:r>
            <a:r>
              <a:rPr lang="en-US" altLang="en-US" b="1" dirty="0"/>
              <a:t>while</a:t>
            </a:r>
            <a:r>
              <a:rPr lang="en-US" altLang="en-US" dirty="0"/>
              <a:t> (C is not a leaf node)</a:t>
            </a:r>
          </a:p>
          <a:p>
            <a:pPr marL="985838" lvl="2" indent="-342900">
              <a:lnSpc>
                <a:spcPct val="80000"/>
              </a:lnSpc>
              <a:buFont typeface="+mj-lt"/>
              <a:buAutoNum type="arabicPeriod"/>
            </a:pPr>
            <a:r>
              <a:rPr lang="en-US" altLang="en-US" dirty="0"/>
              <a:t>Let </a:t>
            </a:r>
            <a:r>
              <a:rPr lang="en-US" altLang="en-US" i="1" dirty="0" err="1"/>
              <a:t>i</a:t>
            </a:r>
            <a:r>
              <a:rPr lang="en-US" altLang="en-US" i="1" dirty="0"/>
              <a:t> </a:t>
            </a:r>
            <a:r>
              <a:rPr lang="en-US" altLang="en-US" dirty="0"/>
              <a:t>be least number </a:t>
            </a:r>
            <a:r>
              <a:rPr lang="en-US" altLang="en-US" dirty="0" err="1"/>
              <a:t>s.t.</a:t>
            </a:r>
            <a:r>
              <a:rPr lang="en-US" altLang="en-US" dirty="0"/>
              <a:t> </a:t>
            </a:r>
            <a:r>
              <a:rPr lang="en-US" altLang="en-US" i="1" dirty="0"/>
              <a:t>V </a:t>
            </a:r>
            <a:r>
              <a:rPr lang="en-US" altLang="en-US" i="1" dirty="0">
                <a:sym typeface="Symbol" panose="05050102010706020507" pitchFamily="18" charset="2"/>
              </a:rPr>
              <a:t> </a:t>
            </a:r>
            <a:r>
              <a:rPr lang="en-US" altLang="en-US" i="1" dirty="0"/>
              <a:t>K</a:t>
            </a:r>
            <a:r>
              <a:rPr lang="en-US" altLang="en-US" i="1" baseline="-25000" dirty="0"/>
              <a:t>i</a:t>
            </a:r>
            <a:r>
              <a:rPr lang="en-US" altLang="en-US" i="1" dirty="0"/>
              <a:t>.</a:t>
            </a:r>
            <a:endParaRPr lang="en-US" altLang="en-US" dirty="0"/>
          </a:p>
          <a:p>
            <a:pPr marL="985838" lvl="2" indent="-342900">
              <a:lnSpc>
                <a:spcPct val="80000"/>
              </a:lnSpc>
              <a:buFont typeface="+mj-lt"/>
              <a:buAutoNum type="arabicPeriod"/>
            </a:pPr>
            <a:r>
              <a:rPr lang="en-US" altLang="en-US" b="1" dirty="0"/>
              <a:t>if</a:t>
            </a:r>
            <a:r>
              <a:rPr lang="en-US" altLang="en-US" dirty="0"/>
              <a:t> there is no such number </a:t>
            </a:r>
            <a:r>
              <a:rPr lang="en-US" altLang="en-US" i="1" dirty="0" err="1"/>
              <a:t>i</a:t>
            </a:r>
            <a:r>
              <a:rPr lang="en-US" altLang="en-US" i="1" dirty="0"/>
              <a:t> then </a:t>
            </a:r>
          </a:p>
          <a:p>
            <a:pPr marL="985838" lvl="2" indent="-342900">
              <a:lnSpc>
                <a:spcPct val="80000"/>
              </a:lnSpc>
              <a:buFont typeface="+mj-lt"/>
              <a:buAutoNum type="arabicPeriod"/>
            </a:pPr>
            <a:r>
              <a:rPr lang="en-US" altLang="en-US" i="1" dirty="0"/>
              <a:t>     S</a:t>
            </a:r>
            <a:r>
              <a:rPr lang="en-US" altLang="en-US" dirty="0"/>
              <a:t>et </a:t>
            </a:r>
            <a:r>
              <a:rPr lang="en-US" altLang="en-US" i="1" dirty="0"/>
              <a:t>C</a:t>
            </a:r>
            <a:r>
              <a:rPr lang="en-US" altLang="en-US" dirty="0"/>
              <a:t> = </a:t>
            </a:r>
            <a:r>
              <a:rPr lang="en-US" altLang="en-US" i="1" dirty="0">
                <a:sym typeface="Symbol" panose="05050102010706020507" pitchFamily="18" charset="2"/>
              </a:rPr>
              <a:t>last non-null pointer in C</a:t>
            </a:r>
            <a:r>
              <a:rPr lang="en-US" altLang="en-US" dirty="0">
                <a:sym typeface="Symbol" panose="05050102010706020507" pitchFamily="18" charset="2"/>
              </a:rPr>
              <a:t> </a:t>
            </a:r>
          </a:p>
          <a:p>
            <a:pPr marL="985838" lvl="2" indent="-342900">
              <a:lnSpc>
                <a:spcPct val="80000"/>
              </a:lnSpc>
              <a:buFont typeface="+mj-lt"/>
              <a:buAutoNum type="arabicPeriod"/>
            </a:pPr>
            <a:r>
              <a:rPr lang="en-US" altLang="en-US" b="1" dirty="0"/>
              <a:t>else</a:t>
            </a:r>
            <a:r>
              <a:rPr lang="en-US" altLang="en-US" dirty="0"/>
              <a:t> </a:t>
            </a:r>
            <a:r>
              <a:rPr lang="en-US" altLang="en-US" b="1" dirty="0"/>
              <a:t>if</a:t>
            </a:r>
            <a:r>
              <a:rPr lang="en-US" altLang="en-US" dirty="0"/>
              <a:t> (</a:t>
            </a:r>
            <a:r>
              <a:rPr lang="en-US" altLang="en-US" i="1" dirty="0"/>
              <a:t>v</a:t>
            </a:r>
            <a:r>
              <a:rPr lang="en-US" altLang="en-US" dirty="0"/>
              <a:t> = </a:t>
            </a:r>
            <a:r>
              <a:rPr lang="en-US" altLang="en-US" dirty="0" err="1"/>
              <a:t>C.</a:t>
            </a:r>
            <a:r>
              <a:rPr lang="en-US" altLang="en-US" i="1" dirty="0" err="1"/>
              <a:t>K</a:t>
            </a:r>
            <a:r>
              <a:rPr lang="en-US" altLang="en-US" i="1" baseline="-25000" dirty="0" err="1"/>
              <a:t>i</a:t>
            </a:r>
            <a:r>
              <a:rPr lang="en-US" altLang="en-US" dirty="0"/>
              <a:t> ) Set C = </a:t>
            </a:r>
            <a:r>
              <a:rPr lang="en-US" altLang="en-US" i="1" dirty="0"/>
              <a:t>P</a:t>
            </a:r>
            <a:r>
              <a:rPr lang="en-US" altLang="en-US" i="1" baseline="-25000" dirty="0"/>
              <a:t>i +1  </a:t>
            </a:r>
          </a:p>
          <a:p>
            <a:pPr marL="985838" lvl="2" indent="-342900">
              <a:lnSpc>
                <a:spcPct val="80000"/>
              </a:lnSpc>
              <a:buFont typeface="+mj-lt"/>
              <a:buAutoNum type="arabicPeriod"/>
            </a:pPr>
            <a:r>
              <a:rPr lang="en-US" altLang="en-US" b="1" dirty="0"/>
              <a:t>else</a:t>
            </a:r>
            <a:r>
              <a:rPr lang="en-US" altLang="en-US" dirty="0"/>
              <a:t> </a:t>
            </a:r>
            <a:r>
              <a:rPr lang="en-US" altLang="en-US" b="1" dirty="0">
                <a:sym typeface="Symbol" panose="05050102010706020507" pitchFamily="18" charset="2"/>
              </a:rPr>
              <a:t>set</a:t>
            </a:r>
            <a:r>
              <a:rPr lang="en-US" altLang="en-US" dirty="0">
                <a:sym typeface="Symbol" panose="05050102010706020507" pitchFamily="18" charset="2"/>
              </a:rPr>
              <a:t> </a:t>
            </a:r>
            <a:r>
              <a:rPr lang="en-US" altLang="en-US" i="1" dirty="0">
                <a:sym typeface="Symbol" panose="05050102010706020507" pitchFamily="18" charset="2"/>
              </a:rPr>
              <a:t>C</a:t>
            </a:r>
            <a:r>
              <a:rPr lang="en-US" altLang="en-US" dirty="0">
                <a:sym typeface="Symbol" panose="05050102010706020507" pitchFamily="18" charset="2"/>
              </a:rPr>
              <a:t> = </a:t>
            </a:r>
            <a:r>
              <a:rPr lang="en-US" altLang="en-US" dirty="0" err="1">
                <a:sym typeface="Symbol" panose="05050102010706020507" pitchFamily="18" charset="2"/>
              </a:rPr>
              <a:t>C.</a:t>
            </a:r>
            <a:r>
              <a:rPr lang="en-US" altLang="en-US" i="1" dirty="0" err="1"/>
              <a:t>P</a:t>
            </a:r>
            <a:r>
              <a:rPr lang="en-US" altLang="en-US" i="1" baseline="-25000" dirty="0" err="1"/>
              <a:t>i</a:t>
            </a:r>
            <a:endParaRPr lang="en-US" altLang="en-US" dirty="0"/>
          </a:p>
          <a:p>
            <a:pPr marL="342900" lvl="1" indent="0">
              <a:lnSpc>
                <a:spcPct val="80000"/>
              </a:lnSpc>
              <a:buNone/>
            </a:pPr>
            <a:r>
              <a:rPr lang="en-US" altLang="en-US" dirty="0">
                <a:solidFill>
                  <a:srgbClr val="FF9933"/>
                </a:solidFill>
              </a:rPr>
              <a:t>3.</a:t>
            </a:r>
            <a:r>
              <a:rPr lang="en-US" altLang="en-US" b="1" dirty="0"/>
              <a:t>    if</a:t>
            </a:r>
            <a:r>
              <a:rPr lang="en-US" altLang="en-US" dirty="0"/>
              <a:t> for some </a:t>
            </a:r>
            <a:r>
              <a:rPr lang="en-US" altLang="en-US" i="1" dirty="0" err="1"/>
              <a:t>i</a:t>
            </a:r>
            <a:r>
              <a:rPr lang="en-US" altLang="en-US" i="1" dirty="0"/>
              <a:t>, K</a:t>
            </a:r>
            <a:r>
              <a:rPr lang="en-US" altLang="en-US" i="1" baseline="-25000" dirty="0"/>
              <a:t>i</a:t>
            </a:r>
            <a:r>
              <a:rPr lang="en-US" altLang="en-US" i="1" dirty="0"/>
              <a:t> = V  </a:t>
            </a:r>
            <a:r>
              <a:rPr lang="en-US" altLang="en-US" b="1" dirty="0"/>
              <a:t>then </a:t>
            </a:r>
            <a:r>
              <a:rPr lang="en-US" altLang="en-US" dirty="0"/>
              <a:t>return </a:t>
            </a:r>
            <a:r>
              <a:rPr lang="en-US" altLang="en-US" dirty="0" err="1">
                <a:sym typeface="Symbol" panose="05050102010706020507" pitchFamily="18" charset="2"/>
              </a:rPr>
              <a:t>C.</a:t>
            </a:r>
            <a:r>
              <a:rPr lang="en-US" altLang="en-US" i="1" dirty="0" err="1"/>
              <a:t>P</a:t>
            </a:r>
            <a:r>
              <a:rPr lang="en-US" altLang="en-US" i="1" baseline="-25000" dirty="0" err="1"/>
              <a:t>i</a:t>
            </a:r>
            <a:endParaRPr lang="en-US" altLang="en-US" dirty="0"/>
          </a:p>
          <a:p>
            <a:pPr marL="342900" lvl="1" indent="0">
              <a:lnSpc>
                <a:spcPct val="80000"/>
              </a:lnSpc>
              <a:buNone/>
            </a:pPr>
            <a:r>
              <a:rPr lang="en-US" altLang="en-US" dirty="0">
                <a:solidFill>
                  <a:srgbClr val="FF9933"/>
                </a:solidFill>
              </a:rPr>
              <a:t>4.</a:t>
            </a:r>
            <a:r>
              <a:rPr lang="en-US" altLang="en-US" b="1" dirty="0"/>
              <a:t>    else</a:t>
            </a:r>
            <a:r>
              <a:rPr lang="en-US" altLang="en-US" dirty="0"/>
              <a:t> return null /* no record with search-key value </a:t>
            </a:r>
            <a:r>
              <a:rPr lang="en-US" altLang="en-US" i="1" dirty="0"/>
              <a:t>v</a:t>
            </a:r>
            <a:r>
              <a:rPr lang="en-US" altLang="en-US" dirty="0"/>
              <a:t> exists. */</a:t>
            </a:r>
          </a:p>
        </p:txBody>
      </p:sp>
      <p:pic>
        <p:nvPicPr>
          <p:cNvPr id="52228" name="Picture 5">
            <a:extLst>
              <a:ext uri="{FF2B5EF4-FFF2-40B4-BE49-F238E27FC236}">
                <a16:creationId xmlns:a16="http://schemas.microsoft.com/office/drawing/2014/main" id="{9190CDA6-99CA-468E-8876-5BC595D78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183" y="3292709"/>
            <a:ext cx="659963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20126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6DF6-63EB-470C-BD9E-242E7BEB820B}"/>
              </a:ext>
            </a:extLst>
          </p:cNvPr>
          <p:cNvSpPr>
            <a:spLocks noGrp="1"/>
          </p:cNvSpPr>
          <p:nvPr>
            <p:ph type="title"/>
          </p:nvPr>
        </p:nvSpPr>
        <p:spPr/>
        <p:txBody>
          <a:bodyPr/>
          <a:lstStyle/>
          <a:p>
            <a:r>
              <a:rPr lang="en-US" altLang="en-US" dirty="0">
                <a:effectLst>
                  <a:outerShdw blurRad="38100" dist="38100" dir="2700000" algn="tl">
                    <a:srgbClr val="C0C0C0"/>
                  </a:outerShdw>
                </a:effectLst>
              </a:rPr>
              <a:t>Queries on B</a:t>
            </a:r>
            <a:r>
              <a:rPr lang="en-US" altLang="en-US" baseline="30000" dirty="0">
                <a:effectLst>
                  <a:outerShdw blurRad="38100" dist="38100" dir="2700000" algn="tl">
                    <a:srgbClr val="C0C0C0"/>
                  </a:outerShdw>
                </a:effectLst>
              </a:rPr>
              <a:t>+</a:t>
            </a:r>
            <a:r>
              <a:rPr lang="en-US" altLang="en-US" dirty="0">
                <a:effectLst>
                  <a:outerShdw blurRad="38100" dist="38100" dir="2700000" algn="tl">
                    <a:srgbClr val="C0C0C0"/>
                  </a:outerShdw>
                </a:effectLst>
              </a:rPr>
              <a:t>-Trees (Cont.)</a:t>
            </a:r>
            <a:endParaRPr lang="en-IN" dirty="0"/>
          </a:p>
        </p:txBody>
      </p:sp>
      <p:sp>
        <p:nvSpPr>
          <p:cNvPr id="3" name="Content Placeholder 2">
            <a:extLst>
              <a:ext uri="{FF2B5EF4-FFF2-40B4-BE49-F238E27FC236}">
                <a16:creationId xmlns:a16="http://schemas.microsoft.com/office/drawing/2014/main" id="{7B17F413-94C5-4CF8-8E2C-0431E6BE2944}"/>
              </a:ext>
            </a:extLst>
          </p:cNvPr>
          <p:cNvSpPr>
            <a:spLocks noGrp="1"/>
          </p:cNvSpPr>
          <p:nvPr>
            <p:ph idx="1"/>
          </p:nvPr>
        </p:nvSpPr>
        <p:spPr>
          <a:xfrm>
            <a:off x="1768876" y="800747"/>
            <a:ext cx="5619565" cy="3947602"/>
          </a:xfrm>
        </p:spPr>
        <p:txBody>
          <a:bodyPr/>
          <a:lstStyle/>
          <a:p>
            <a:r>
              <a:rPr lang="en-IN" b="1" dirty="0">
                <a:solidFill>
                  <a:srgbClr val="002060"/>
                </a:solidFill>
              </a:rPr>
              <a:t>Range queries </a:t>
            </a:r>
            <a:r>
              <a:rPr lang="en-IN" dirty="0"/>
              <a:t>find all records with search key values in a given range</a:t>
            </a:r>
          </a:p>
          <a:p>
            <a:pPr lvl="1"/>
            <a:r>
              <a:rPr lang="en-IN" dirty="0"/>
              <a:t>See book for details of </a:t>
            </a:r>
            <a:r>
              <a:rPr lang="en-IN" b="1" dirty="0"/>
              <a:t>function</a:t>
            </a:r>
            <a:r>
              <a:rPr lang="en-IN" dirty="0"/>
              <a:t> </a:t>
            </a:r>
            <a:r>
              <a:rPr lang="en-IN" i="1" dirty="0" err="1"/>
              <a:t>findRange</a:t>
            </a:r>
            <a:r>
              <a:rPr lang="en-IN" dirty="0"/>
              <a:t>(</a:t>
            </a:r>
            <a:r>
              <a:rPr lang="en-IN" i="1" dirty="0"/>
              <a:t>lb, </a:t>
            </a:r>
            <a:r>
              <a:rPr lang="en-IN" i="1" dirty="0" err="1"/>
              <a:t>ub</a:t>
            </a:r>
            <a:r>
              <a:rPr lang="en-IN" dirty="0"/>
              <a:t>) which returns set of all such records</a:t>
            </a:r>
          </a:p>
          <a:p>
            <a:pPr lvl="1"/>
            <a:r>
              <a:rPr lang="en-IN" dirty="0"/>
              <a:t>Real implementations usually provide an iterator interface to fetch matching records one at a time, using a </a:t>
            </a:r>
            <a:r>
              <a:rPr lang="en-IN" i="1" dirty="0"/>
              <a:t>next</a:t>
            </a:r>
            <a:r>
              <a:rPr lang="en-IN" dirty="0"/>
              <a:t>() function</a:t>
            </a:r>
          </a:p>
        </p:txBody>
      </p:sp>
      <p:pic>
        <p:nvPicPr>
          <p:cNvPr id="4" name="Picture 5">
            <a:extLst>
              <a:ext uri="{FF2B5EF4-FFF2-40B4-BE49-F238E27FC236}">
                <a16:creationId xmlns:a16="http://schemas.microsoft.com/office/drawing/2014/main" id="{90AA3AE9-E764-4908-8660-DA48FB997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182" y="2191420"/>
            <a:ext cx="659963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58357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306" name="Rectangle 2">
            <a:extLst>
              <a:ext uri="{FF2B5EF4-FFF2-40B4-BE49-F238E27FC236}">
                <a16:creationId xmlns:a16="http://schemas.microsoft.com/office/drawing/2014/main" id="{20E78310-226A-4F26-A324-B393FB9FC0F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Queries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(Cont.)</a:t>
            </a:r>
          </a:p>
        </p:txBody>
      </p:sp>
      <p:sp>
        <p:nvSpPr>
          <p:cNvPr id="56323" name="Rectangle 3">
            <a:extLst>
              <a:ext uri="{FF2B5EF4-FFF2-40B4-BE49-F238E27FC236}">
                <a16:creationId xmlns:a16="http://schemas.microsoft.com/office/drawing/2014/main" id="{439CD959-12F2-4D14-81BF-E6AB3B4E52D5}"/>
              </a:ext>
            </a:extLst>
          </p:cNvPr>
          <p:cNvSpPr>
            <a:spLocks noGrp="1" noChangeArrowheads="1"/>
          </p:cNvSpPr>
          <p:nvPr>
            <p:ph idx="1"/>
          </p:nvPr>
        </p:nvSpPr>
        <p:spPr>
          <a:xfrm>
            <a:off x="1788851" y="800747"/>
            <a:ext cx="5740202" cy="3947602"/>
          </a:xfrm>
        </p:spPr>
        <p:txBody>
          <a:bodyPr/>
          <a:lstStyle/>
          <a:p>
            <a:r>
              <a:rPr lang="en-US" altLang="en-US" dirty="0"/>
              <a:t>If there are </a:t>
            </a:r>
            <a:r>
              <a:rPr lang="en-US" altLang="en-US" i="1" dirty="0"/>
              <a:t>K</a:t>
            </a:r>
            <a:r>
              <a:rPr lang="en-US" altLang="en-US" dirty="0"/>
              <a:t> search-key values in the file, the height of the tree is no more than </a:t>
            </a:r>
            <a:r>
              <a:rPr lang="en-US" altLang="en-US" dirty="0">
                <a:sym typeface="Symbol" panose="05050102010706020507" pitchFamily="18" charset="2"/>
              </a:rPr>
              <a:t></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p>
          <a:p>
            <a:r>
              <a:rPr lang="en-US" altLang="en-US" dirty="0">
                <a:sym typeface="Symbol" panose="05050102010706020507" pitchFamily="18" charset="2"/>
              </a:rPr>
              <a:t>A node is generally the same size as a disk block, typically 4 kilobytes</a:t>
            </a:r>
          </a:p>
          <a:p>
            <a:pPr lvl="1"/>
            <a:r>
              <a:rPr lang="en-US" altLang="en-US" dirty="0">
                <a:sym typeface="Symbol" panose="05050102010706020507" pitchFamily="18" charset="2"/>
              </a:rPr>
              <a:t>and </a:t>
            </a:r>
            <a:r>
              <a:rPr lang="en-US" altLang="en-US" i="1" dirty="0">
                <a:sym typeface="Symbol" panose="05050102010706020507" pitchFamily="18" charset="2"/>
              </a:rPr>
              <a:t>n</a:t>
            </a:r>
            <a:r>
              <a:rPr lang="en-US" altLang="en-US" dirty="0">
                <a:sym typeface="Symbol" panose="05050102010706020507" pitchFamily="18" charset="2"/>
              </a:rPr>
              <a:t> is typically around 100 (40 bytes per index entry).</a:t>
            </a:r>
          </a:p>
          <a:p>
            <a:r>
              <a:rPr lang="en-US" altLang="en-US" dirty="0">
                <a:sym typeface="Symbol" panose="05050102010706020507" pitchFamily="18" charset="2"/>
              </a:rPr>
              <a:t>With 1 million search key values and </a:t>
            </a:r>
            <a:r>
              <a:rPr lang="en-US" altLang="en-US" i="1" dirty="0">
                <a:sym typeface="Symbol" panose="05050102010706020507" pitchFamily="18" charset="2"/>
              </a:rPr>
              <a:t>n</a:t>
            </a:r>
            <a:r>
              <a:rPr lang="en-US" altLang="en-US" dirty="0">
                <a:sym typeface="Symbol" panose="05050102010706020507" pitchFamily="18" charset="2"/>
              </a:rPr>
              <a:t> = 100</a:t>
            </a:r>
          </a:p>
          <a:p>
            <a:pPr lvl="1"/>
            <a:r>
              <a:rPr lang="en-US" altLang="en-US" dirty="0">
                <a:sym typeface="Symbol" panose="05050102010706020507" pitchFamily="18" charset="2"/>
              </a:rPr>
              <a:t>at most </a:t>
            </a:r>
            <a:r>
              <a:rPr lang="en-US" altLang="en-US" i="1" dirty="0">
                <a:sym typeface="Symbol" panose="05050102010706020507" pitchFamily="18" charset="2"/>
              </a:rPr>
              <a:t> log</a:t>
            </a:r>
            <a:r>
              <a:rPr lang="en-US" altLang="en-US" baseline="-25000" dirty="0">
                <a:sym typeface="Symbol" panose="05050102010706020507" pitchFamily="18" charset="2"/>
              </a:rPr>
              <a:t>50</a:t>
            </a:r>
            <a:r>
              <a:rPr lang="en-US" altLang="en-US" dirty="0">
                <a:sym typeface="Symbol" panose="05050102010706020507" pitchFamily="18" charset="2"/>
              </a:rPr>
              <a:t>(1,000,000) = 4 nodes are accessed in a lookup traversal from root to leaf.</a:t>
            </a:r>
          </a:p>
          <a:p>
            <a:r>
              <a:rPr lang="en-US" altLang="en-US" dirty="0">
                <a:sym typeface="Symbol" panose="05050102010706020507" pitchFamily="18" charset="2"/>
              </a:rPr>
              <a:t>Contrast this with a balanced binary tree with 1 million search key values — around 20 nodes are accessed in a lookup</a:t>
            </a:r>
          </a:p>
          <a:p>
            <a:pPr lvl="1"/>
            <a:r>
              <a:rPr lang="en-US" altLang="en-US" dirty="0"/>
              <a:t>above difference is significant since every node access may need a disk I/O, costing around 20 milliseconds</a:t>
            </a:r>
          </a:p>
        </p:txBody>
      </p:sp>
    </p:spTree>
    <p:extLst>
      <p:ext uri="{BB962C8B-B14F-4D97-AF65-F5344CB8AC3E}">
        <p14:creationId xmlns:p14="http://schemas.microsoft.com/office/powerpoint/2010/main" val="15003359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C79D2-91BF-492A-AA16-1170C41764B3}"/>
              </a:ext>
            </a:extLst>
          </p:cNvPr>
          <p:cNvSpPr>
            <a:spLocks noGrp="1"/>
          </p:cNvSpPr>
          <p:nvPr>
            <p:ph type="title"/>
          </p:nvPr>
        </p:nvSpPr>
        <p:spPr/>
        <p:txBody>
          <a:bodyPr/>
          <a:lstStyle/>
          <a:p>
            <a:r>
              <a:rPr lang="en-IN" dirty="0"/>
              <a:t>Non-Unique Keys</a:t>
            </a:r>
          </a:p>
        </p:txBody>
      </p:sp>
      <p:sp>
        <p:nvSpPr>
          <p:cNvPr id="3" name="Content Placeholder 2">
            <a:extLst>
              <a:ext uri="{FF2B5EF4-FFF2-40B4-BE49-F238E27FC236}">
                <a16:creationId xmlns:a16="http://schemas.microsoft.com/office/drawing/2014/main" id="{A67A0CD0-2FB8-4EBE-B71C-1EE1F9261884}"/>
              </a:ext>
            </a:extLst>
          </p:cNvPr>
          <p:cNvSpPr>
            <a:spLocks noGrp="1"/>
          </p:cNvSpPr>
          <p:nvPr>
            <p:ph idx="1"/>
          </p:nvPr>
        </p:nvSpPr>
        <p:spPr>
          <a:xfrm>
            <a:off x="1768876" y="800747"/>
            <a:ext cx="5760177" cy="3947602"/>
          </a:xfrm>
        </p:spPr>
        <p:txBody>
          <a:bodyPr/>
          <a:lstStyle/>
          <a:p>
            <a:r>
              <a:rPr lang="en-IN" dirty="0"/>
              <a:t>If a search key </a:t>
            </a:r>
            <a:r>
              <a:rPr lang="en-IN" i="1" dirty="0"/>
              <a:t>a</a:t>
            </a:r>
            <a:r>
              <a:rPr lang="en-IN" sz="1500" i="1" baseline="-25000" dirty="0"/>
              <a:t>i</a:t>
            </a:r>
            <a:r>
              <a:rPr lang="en-IN" i="1" dirty="0"/>
              <a:t> </a:t>
            </a:r>
            <a:r>
              <a:rPr lang="en-IN" dirty="0"/>
              <a:t> is not unique, create instead an index on a composite key (</a:t>
            </a:r>
            <a:r>
              <a:rPr lang="en-IN" i="1" dirty="0"/>
              <a:t>a</a:t>
            </a:r>
            <a:r>
              <a:rPr lang="en-IN" i="1" baseline="-25000" dirty="0"/>
              <a:t>i </a:t>
            </a:r>
            <a:r>
              <a:rPr lang="en-IN" dirty="0"/>
              <a:t>, </a:t>
            </a:r>
            <a:r>
              <a:rPr lang="en-IN" i="1" dirty="0"/>
              <a:t>A</a:t>
            </a:r>
            <a:r>
              <a:rPr lang="en-IN" sz="1500" i="1" baseline="-25000" dirty="0"/>
              <a:t>p</a:t>
            </a:r>
            <a:r>
              <a:rPr lang="en-IN" dirty="0"/>
              <a:t>), which is unique</a:t>
            </a:r>
          </a:p>
          <a:p>
            <a:pPr lvl="1"/>
            <a:r>
              <a:rPr lang="en-IN" i="1" dirty="0"/>
              <a:t>A</a:t>
            </a:r>
            <a:r>
              <a:rPr lang="en-IN" sz="1500" i="1" baseline="-25000" dirty="0"/>
              <a:t>p</a:t>
            </a:r>
            <a:r>
              <a:rPr lang="en-IN" dirty="0"/>
              <a:t> could be a primary key, record ID, or any other attribute that guarantees uniqueness</a:t>
            </a:r>
          </a:p>
          <a:p>
            <a:r>
              <a:rPr lang="en-IN" dirty="0"/>
              <a:t>Search for </a:t>
            </a:r>
            <a:r>
              <a:rPr lang="en-IN" i="1" dirty="0"/>
              <a:t>a</a:t>
            </a:r>
            <a:r>
              <a:rPr lang="en-IN" sz="1500" i="1" baseline="-25000" dirty="0"/>
              <a:t>i</a:t>
            </a:r>
            <a:r>
              <a:rPr lang="en-IN" i="1" dirty="0"/>
              <a:t> = v </a:t>
            </a:r>
            <a:r>
              <a:rPr lang="en-IN" dirty="0"/>
              <a:t>can be implemented by a range search on composite key, with range (</a:t>
            </a:r>
            <a:r>
              <a:rPr lang="en-IN" i="1" dirty="0"/>
              <a:t>v, </a:t>
            </a:r>
            <a:r>
              <a:rPr lang="en-IN" sz="1500" i="1" dirty="0"/>
              <a:t>-</a:t>
            </a:r>
            <a:r>
              <a:rPr lang="en-IN" sz="1500" dirty="0"/>
              <a:t> ∞</a:t>
            </a:r>
            <a:r>
              <a:rPr lang="en-IN" dirty="0"/>
              <a:t>) to (</a:t>
            </a:r>
            <a:r>
              <a:rPr lang="en-IN" i="1" dirty="0"/>
              <a:t>v, </a:t>
            </a:r>
            <a:r>
              <a:rPr lang="en-IN" sz="1500" i="1" dirty="0"/>
              <a:t>+</a:t>
            </a:r>
            <a:r>
              <a:rPr lang="en-IN" sz="1500" dirty="0"/>
              <a:t> ∞</a:t>
            </a:r>
            <a:r>
              <a:rPr lang="en-IN" dirty="0"/>
              <a:t>)</a:t>
            </a:r>
          </a:p>
          <a:p>
            <a:r>
              <a:rPr lang="en-US" altLang="en-US" dirty="0"/>
              <a:t>But more I/O operations are needed to fetch the actual records</a:t>
            </a:r>
          </a:p>
          <a:p>
            <a:pPr lvl="1"/>
            <a:r>
              <a:rPr lang="en-US" altLang="en-US" dirty="0"/>
              <a:t>If the index is clustering, all accesses are sequential</a:t>
            </a:r>
          </a:p>
          <a:p>
            <a:pPr lvl="1"/>
            <a:r>
              <a:rPr lang="en-US" altLang="en-US" dirty="0"/>
              <a:t>If the index is non-clustering, each record access may need an I/O operation</a:t>
            </a:r>
          </a:p>
          <a:p>
            <a:endParaRPr lang="en-IN" dirty="0"/>
          </a:p>
        </p:txBody>
      </p:sp>
    </p:spTree>
    <p:extLst>
      <p:ext uri="{BB962C8B-B14F-4D97-AF65-F5344CB8AC3E}">
        <p14:creationId xmlns:p14="http://schemas.microsoft.com/office/powerpoint/2010/main" val="41965039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a:extLst>
              <a:ext uri="{FF2B5EF4-FFF2-40B4-BE49-F238E27FC236}">
                <a16:creationId xmlns:a16="http://schemas.microsoft.com/office/drawing/2014/main" id="{D9BC46D2-8B96-4350-99BF-D7488E007C1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Updates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Insertion</a:t>
            </a:r>
          </a:p>
        </p:txBody>
      </p:sp>
      <p:sp>
        <p:nvSpPr>
          <p:cNvPr id="69635" name="Rectangle 3">
            <a:extLst>
              <a:ext uri="{FF2B5EF4-FFF2-40B4-BE49-F238E27FC236}">
                <a16:creationId xmlns:a16="http://schemas.microsoft.com/office/drawing/2014/main" id="{0EC1EF23-2948-434B-835A-29D4CD15088D}"/>
              </a:ext>
            </a:extLst>
          </p:cNvPr>
          <p:cNvSpPr>
            <a:spLocks noGrp="1" noChangeArrowheads="1"/>
          </p:cNvSpPr>
          <p:nvPr>
            <p:ph type="body" idx="1"/>
          </p:nvPr>
        </p:nvSpPr>
        <p:spPr>
          <a:xfrm>
            <a:off x="1719263" y="800747"/>
            <a:ext cx="5809790" cy="3947602"/>
          </a:xfrm>
        </p:spPr>
        <p:txBody>
          <a:bodyPr/>
          <a:lstStyle/>
          <a:p>
            <a:pPr marL="0" indent="0">
              <a:buNone/>
              <a:defRPr/>
            </a:pPr>
            <a:r>
              <a:rPr lang="en-US" dirty="0">
                <a:ea typeface="ＭＳ Ｐゴシック" charset="0"/>
              </a:rPr>
              <a:t>Assume record already added to the file.  Let </a:t>
            </a:r>
          </a:p>
          <a:p>
            <a:pPr lvl="1">
              <a:buFont typeface="Monotype Sorts" charset="0"/>
              <a:buChar char="l"/>
              <a:defRPr/>
            </a:pPr>
            <a:r>
              <a:rPr lang="en-US" i="1" dirty="0" err="1">
                <a:ea typeface="ＭＳ Ｐゴシック" charset="-128"/>
              </a:rPr>
              <a:t>pr</a:t>
            </a:r>
            <a:r>
              <a:rPr lang="en-US" dirty="0">
                <a:ea typeface="ＭＳ Ｐゴシック" charset="-128"/>
              </a:rPr>
              <a:t> be pointer to the record, and let </a:t>
            </a:r>
          </a:p>
          <a:p>
            <a:pPr lvl="1">
              <a:buFont typeface="Monotype Sorts" charset="0"/>
              <a:buChar char="l"/>
              <a:defRPr/>
            </a:pPr>
            <a:r>
              <a:rPr lang="en-US" dirty="0">
                <a:ea typeface="ＭＳ Ｐゴシック" charset="-128"/>
              </a:rPr>
              <a:t>v be the search key value of the record</a:t>
            </a:r>
          </a:p>
          <a:p>
            <a:pPr>
              <a:buFont typeface="Monotype Sorts" charset="0"/>
              <a:buAutoNum type="arabicPeriod"/>
              <a:defRPr/>
            </a:pPr>
            <a:r>
              <a:rPr lang="en-US" dirty="0">
                <a:ea typeface="ＭＳ Ｐゴシック" charset="0"/>
              </a:rPr>
              <a:t>Find the leaf node in which the search-key value would appear</a:t>
            </a:r>
          </a:p>
          <a:p>
            <a:pPr marL="600075" lvl="1" indent="-257175">
              <a:buFont typeface="Monotype Sorts" charset="0"/>
              <a:buAutoNum type="arabicPeriod"/>
              <a:defRPr/>
            </a:pPr>
            <a:r>
              <a:rPr lang="en-US" dirty="0">
                <a:ea typeface="ＭＳ Ｐゴシック" charset="0"/>
              </a:rPr>
              <a:t>If there is room in the leaf node, insert (v, </a:t>
            </a:r>
            <a:r>
              <a:rPr lang="en-US" i="1" dirty="0" err="1">
                <a:ea typeface="ＭＳ Ｐゴシック" charset="0"/>
              </a:rPr>
              <a:t>pr</a:t>
            </a:r>
            <a:r>
              <a:rPr lang="en-US" dirty="0">
                <a:ea typeface="ＭＳ Ｐゴシック" charset="0"/>
              </a:rPr>
              <a:t>) pair in the leaf node</a:t>
            </a:r>
          </a:p>
          <a:p>
            <a:pPr marL="600075" lvl="1" indent="-257175">
              <a:buFont typeface="Monotype Sorts" charset="0"/>
              <a:buAutoNum type="arabicPeriod"/>
              <a:defRPr/>
            </a:pPr>
            <a:r>
              <a:rPr lang="en-US" dirty="0">
                <a:ea typeface="ＭＳ Ｐゴシック" charset="0"/>
              </a:rPr>
              <a:t>Otherwise, split the node (along with the new (</a:t>
            </a:r>
            <a:r>
              <a:rPr lang="en-US" i="1" dirty="0">
                <a:ea typeface="ＭＳ Ｐゴシック" charset="0"/>
              </a:rPr>
              <a:t>v, </a:t>
            </a:r>
            <a:r>
              <a:rPr lang="en-US" i="1" dirty="0" err="1">
                <a:ea typeface="ＭＳ Ｐゴシック" charset="0"/>
              </a:rPr>
              <a:t>pr</a:t>
            </a:r>
            <a:r>
              <a:rPr lang="en-US" dirty="0">
                <a:ea typeface="ＭＳ Ｐゴシック" charset="0"/>
              </a:rPr>
              <a:t>)  entry) as discussed in the next slide, and propagate updates to parent nodes.</a:t>
            </a:r>
          </a:p>
        </p:txBody>
      </p:sp>
    </p:spTree>
    <p:extLst>
      <p:ext uri="{BB962C8B-B14F-4D97-AF65-F5344CB8AC3E}">
        <p14:creationId xmlns:p14="http://schemas.microsoft.com/office/powerpoint/2010/main" val="9779650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02" name="Rectangle 2">
            <a:extLst>
              <a:ext uri="{FF2B5EF4-FFF2-40B4-BE49-F238E27FC236}">
                <a16:creationId xmlns:a16="http://schemas.microsoft.com/office/drawing/2014/main" id="{5AEA49CE-1282-437D-9DE8-9A9CBC5959F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Updates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Insertion (Cont.)</a:t>
            </a:r>
          </a:p>
        </p:txBody>
      </p:sp>
      <p:sp>
        <p:nvSpPr>
          <p:cNvPr id="60419" name="Rectangle 3">
            <a:extLst>
              <a:ext uri="{FF2B5EF4-FFF2-40B4-BE49-F238E27FC236}">
                <a16:creationId xmlns:a16="http://schemas.microsoft.com/office/drawing/2014/main" id="{E2BDD1D5-5CBB-491F-96EF-2F18E241BE54}"/>
              </a:ext>
            </a:extLst>
          </p:cNvPr>
          <p:cNvSpPr>
            <a:spLocks noGrp="1" noChangeArrowheads="1"/>
          </p:cNvSpPr>
          <p:nvPr>
            <p:ph type="body" idx="1"/>
          </p:nvPr>
        </p:nvSpPr>
        <p:spPr>
          <a:xfrm>
            <a:off x="1775534" y="800747"/>
            <a:ext cx="5753519" cy="3947602"/>
          </a:xfrm>
        </p:spPr>
        <p:txBody>
          <a:bodyPr/>
          <a:lstStyle/>
          <a:p>
            <a:r>
              <a:rPr lang="en-US" altLang="en-US" dirty="0"/>
              <a:t>Splitting a leaf node:</a:t>
            </a:r>
          </a:p>
          <a:p>
            <a:pPr lvl="1"/>
            <a:r>
              <a:rPr lang="en-US" altLang="en-US" dirty="0"/>
              <a:t>take the </a:t>
            </a:r>
            <a:r>
              <a:rPr lang="en-US" altLang="en-US" i="1" dirty="0"/>
              <a:t>n </a:t>
            </a:r>
            <a:r>
              <a:rPr lang="en-US" altLang="en-US" dirty="0"/>
              <a:t>(search-key value, pointer) pairs (including the one being inserted) in sorted order.  Place the first </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in the original node, and the rest in a new node.</a:t>
            </a:r>
          </a:p>
          <a:p>
            <a:pPr lvl="1"/>
            <a:r>
              <a:rPr lang="en-US" altLang="en-US" dirty="0">
                <a:sym typeface="Symbol" panose="05050102010706020507" pitchFamily="18" charset="2"/>
              </a:rPr>
              <a:t>let the new node be </a:t>
            </a:r>
            <a:r>
              <a:rPr lang="en-US" altLang="en-US" i="1" dirty="0">
                <a:sym typeface="Symbol" panose="05050102010706020507" pitchFamily="18" charset="2"/>
              </a:rPr>
              <a:t>p,</a:t>
            </a:r>
            <a:r>
              <a:rPr lang="en-US" altLang="en-US" dirty="0">
                <a:sym typeface="Symbol" panose="05050102010706020507" pitchFamily="18" charset="2"/>
              </a:rPr>
              <a:t> and let </a:t>
            </a:r>
            <a:r>
              <a:rPr lang="en-US" altLang="en-US" i="1" dirty="0">
                <a:sym typeface="Symbol" panose="05050102010706020507" pitchFamily="18" charset="2"/>
              </a:rPr>
              <a:t>k</a:t>
            </a:r>
            <a:r>
              <a:rPr lang="en-US" altLang="en-US" dirty="0">
                <a:sym typeface="Symbol" panose="05050102010706020507" pitchFamily="18" charset="2"/>
              </a:rPr>
              <a:t> be the least key value in </a:t>
            </a:r>
            <a:r>
              <a:rPr lang="en-US" altLang="en-US" i="1" dirty="0">
                <a:sym typeface="Symbol" panose="05050102010706020507" pitchFamily="18" charset="2"/>
              </a:rPr>
              <a:t>p.  </a:t>
            </a:r>
            <a:r>
              <a:rPr lang="en-US" altLang="en-US" dirty="0">
                <a:sym typeface="Symbol" panose="05050102010706020507" pitchFamily="18" charset="2"/>
              </a:rPr>
              <a:t>Insert (</a:t>
            </a:r>
            <a:r>
              <a:rPr lang="en-US" altLang="en-US" i="1" dirty="0" err="1">
                <a:sym typeface="Symbol" panose="05050102010706020507" pitchFamily="18" charset="2"/>
              </a:rPr>
              <a:t>k,p</a:t>
            </a:r>
            <a:r>
              <a:rPr lang="en-US" altLang="en-US" dirty="0">
                <a:sym typeface="Symbol" panose="05050102010706020507" pitchFamily="18" charset="2"/>
              </a:rPr>
              <a:t>) in the parent of the node being split. </a:t>
            </a:r>
          </a:p>
          <a:p>
            <a:pPr lvl="1"/>
            <a:r>
              <a:rPr lang="en-US" altLang="en-US" dirty="0">
                <a:sym typeface="Symbol" panose="05050102010706020507" pitchFamily="18" charset="2"/>
              </a:rPr>
              <a:t>If the parent is full, split it and </a:t>
            </a:r>
            <a:r>
              <a:rPr lang="en-US" altLang="en-US" b="1" dirty="0">
                <a:sym typeface="Symbol" panose="05050102010706020507" pitchFamily="18" charset="2"/>
              </a:rPr>
              <a:t>propagate</a:t>
            </a:r>
            <a:r>
              <a:rPr lang="en-US" altLang="en-US" dirty="0">
                <a:sym typeface="Symbol" panose="05050102010706020507" pitchFamily="18" charset="2"/>
              </a:rPr>
              <a:t> the split further up.</a:t>
            </a:r>
          </a:p>
          <a:p>
            <a:r>
              <a:rPr lang="en-US" altLang="en-US" dirty="0"/>
              <a:t>Splitting of nodes proceeds upwards till a node that is not full is found. </a:t>
            </a:r>
          </a:p>
          <a:p>
            <a:pPr lvl="1"/>
            <a:r>
              <a:rPr lang="en-US" altLang="en-US" dirty="0"/>
              <a:t>In the worst case the root node may be split increasing the height of the tree by 1. </a:t>
            </a:r>
          </a:p>
        </p:txBody>
      </p:sp>
      <p:sp>
        <p:nvSpPr>
          <p:cNvPr id="60420" name="Text Box 4">
            <a:extLst>
              <a:ext uri="{FF2B5EF4-FFF2-40B4-BE49-F238E27FC236}">
                <a16:creationId xmlns:a16="http://schemas.microsoft.com/office/drawing/2014/main" id="{DE51FAA6-8AF6-49C8-87EF-D5809D2C0B01}"/>
              </a:ext>
            </a:extLst>
          </p:cNvPr>
          <p:cNvSpPr txBox="1">
            <a:spLocks noChangeArrowheads="1"/>
          </p:cNvSpPr>
          <p:nvPr/>
        </p:nvSpPr>
        <p:spPr bwMode="auto">
          <a:xfrm>
            <a:off x="1938337" y="3950207"/>
            <a:ext cx="58257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dirty="0">
                <a:solidFill>
                  <a:srgbClr val="000000"/>
                </a:solidFill>
              </a:rPr>
              <a:t>Result of splitting node containing Brandt, </a:t>
            </a:r>
            <a:r>
              <a:rPr kumimoji="0" lang="en-US" altLang="en-US" sz="1200" dirty="0" err="1">
                <a:solidFill>
                  <a:srgbClr val="000000"/>
                </a:solidFill>
              </a:rPr>
              <a:t>Califieri</a:t>
            </a:r>
            <a:r>
              <a:rPr kumimoji="0" lang="en-US" altLang="en-US" sz="1200" dirty="0">
                <a:solidFill>
                  <a:srgbClr val="000000"/>
                </a:solidFill>
              </a:rPr>
              <a:t> and Crick on inserting Adams</a:t>
            </a:r>
          </a:p>
          <a:p>
            <a:pPr defTabSz="685800" eaLnBrk="0" hangingPunct="0">
              <a:spcBef>
                <a:spcPct val="0"/>
              </a:spcBef>
              <a:buClrTx/>
              <a:buSzTx/>
              <a:buNone/>
            </a:pPr>
            <a:r>
              <a:rPr kumimoji="0" lang="en-US" altLang="en-US" sz="1200" dirty="0">
                <a:solidFill>
                  <a:srgbClr val="000000"/>
                </a:solidFill>
              </a:rPr>
              <a:t>Next step: insert entry with (</a:t>
            </a:r>
            <a:r>
              <a:rPr kumimoji="0" lang="en-US" altLang="en-US" sz="1200" dirty="0" err="1">
                <a:solidFill>
                  <a:srgbClr val="000000"/>
                </a:solidFill>
              </a:rPr>
              <a:t>Califieri</a:t>
            </a:r>
            <a:r>
              <a:rPr kumimoji="0" lang="en-US" altLang="en-US" sz="1200" dirty="0">
                <a:solidFill>
                  <a:srgbClr val="000000"/>
                </a:solidFill>
              </a:rPr>
              <a:t>, pointer-to-new-node) into parent</a:t>
            </a:r>
          </a:p>
        </p:txBody>
      </p:sp>
      <p:pic>
        <p:nvPicPr>
          <p:cNvPr id="60421" name="Picture 5">
            <a:extLst>
              <a:ext uri="{FF2B5EF4-FFF2-40B4-BE49-F238E27FC236}">
                <a16:creationId xmlns:a16="http://schemas.microsoft.com/office/drawing/2014/main" id="{F278061A-08BF-43DD-B040-80CA73068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486" y="3305335"/>
            <a:ext cx="4570214" cy="43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06815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450" name="Rectangle 2">
            <a:extLst>
              <a:ext uri="{FF2B5EF4-FFF2-40B4-BE49-F238E27FC236}">
                <a16:creationId xmlns:a16="http://schemas.microsoft.com/office/drawing/2014/main" id="{E838D612-2617-4F65-ABEC-C50DAA4A2ACD}"/>
              </a:ext>
            </a:extLst>
          </p:cNvPr>
          <p:cNvSpPr>
            <a:spLocks noGrp="1" noChangeArrowheads="1"/>
          </p:cNvSpPr>
          <p:nvPr>
            <p:ph type="title"/>
          </p:nvPr>
        </p:nvSpPr>
        <p:spPr>
          <a:xfrm>
            <a:off x="1757363" y="0"/>
            <a:ext cx="6057900" cy="457200"/>
          </a:xfrm>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Insertion</a:t>
            </a:r>
          </a:p>
        </p:txBody>
      </p:sp>
      <p:sp>
        <p:nvSpPr>
          <p:cNvPr id="62467" name="Text Box 3">
            <a:extLst>
              <a:ext uri="{FF2B5EF4-FFF2-40B4-BE49-F238E27FC236}">
                <a16:creationId xmlns:a16="http://schemas.microsoft.com/office/drawing/2014/main" id="{CE08564C-3C9F-41D5-9400-251991EBA959}"/>
              </a:ext>
            </a:extLst>
          </p:cNvPr>
          <p:cNvSpPr txBox="1">
            <a:spLocks noChangeArrowheads="1"/>
          </p:cNvSpPr>
          <p:nvPr/>
        </p:nvSpPr>
        <p:spPr bwMode="auto">
          <a:xfrm>
            <a:off x="2835789" y="4434279"/>
            <a:ext cx="3508141"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275" dirty="0">
                <a:solidFill>
                  <a:srgbClr val="000000"/>
                </a:solidFill>
              </a:rPr>
              <a:t>B</a:t>
            </a:r>
            <a:r>
              <a:rPr kumimoji="0" lang="en-US" altLang="en-US" sz="1275" baseline="30000" dirty="0">
                <a:solidFill>
                  <a:srgbClr val="000000"/>
                </a:solidFill>
              </a:rPr>
              <a:t>+</a:t>
            </a:r>
            <a:r>
              <a:rPr kumimoji="0" lang="en-US" altLang="en-US" sz="1275" dirty="0">
                <a:solidFill>
                  <a:srgbClr val="000000"/>
                </a:solidFill>
              </a:rPr>
              <a:t>-Tree before and after insertion of </a:t>
            </a:r>
            <a:r>
              <a:rPr kumimoji="0" lang="ja-JP" altLang="en-US" sz="1275" dirty="0">
                <a:solidFill>
                  <a:srgbClr val="000000"/>
                </a:solidFill>
              </a:rPr>
              <a:t>“</a:t>
            </a:r>
            <a:r>
              <a:rPr kumimoji="0" lang="en-US" altLang="ja-JP" sz="1275" dirty="0">
                <a:solidFill>
                  <a:srgbClr val="000000"/>
                </a:solidFill>
              </a:rPr>
              <a:t>Adams</a:t>
            </a:r>
            <a:r>
              <a:rPr kumimoji="0" lang="ja-JP" altLang="en-US" sz="1275" dirty="0">
                <a:solidFill>
                  <a:srgbClr val="000000"/>
                </a:solidFill>
              </a:rPr>
              <a:t>”</a:t>
            </a:r>
            <a:endParaRPr kumimoji="0" lang="en-US" altLang="en-US" sz="1275" dirty="0">
              <a:solidFill>
                <a:srgbClr val="000000"/>
              </a:solidFill>
            </a:endParaRPr>
          </a:p>
        </p:txBody>
      </p:sp>
      <p:pic>
        <p:nvPicPr>
          <p:cNvPr id="62468" name="Picture 5">
            <a:extLst>
              <a:ext uri="{FF2B5EF4-FFF2-40B4-BE49-F238E27FC236}">
                <a16:creationId xmlns:a16="http://schemas.microsoft.com/office/drawing/2014/main" id="{908B9831-6927-4293-9513-3CC8AD660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2720579"/>
            <a:ext cx="659963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5">
            <a:extLst>
              <a:ext uri="{FF2B5EF4-FFF2-40B4-BE49-F238E27FC236}">
                <a16:creationId xmlns:a16="http://schemas.microsoft.com/office/drawing/2014/main" id="{6EBD748B-6617-409C-8E4E-B8A47F7558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62524"/>
          <a:stretch>
            <a:fillRect/>
          </a:stretch>
        </p:blipFill>
        <p:spPr bwMode="auto">
          <a:xfrm>
            <a:off x="1329929" y="702469"/>
            <a:ext cx="6486525" cy="1375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TextBox 4">
            <a:extLst>
              <a:ext uri="{FF2B5EF4-FFF2-40B4-BE49-F238E27FC236}">
                <a16:creationId xmlns:a16="http://schemas.microsoft.com/office/drawing/2014/main" id="{B9608D1A-A4D1-4489-8DD9-690D5B521993}"/>
              </a:ext>
            </a:extLst>
          </p:cNvPr>
          <p:cNvSpPr txBox="1">
            <a:spLocks noChangeArrowheads="1"/>
          </p:cNvSpPr>
          <p:nvPr/>
        </p:nvSpPr>
        <p:spPr bwMode="auto">
          <a:xfrm>
            <a:off x="1229917" y="2867026"/>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2471" name="Straight Arrow Connector 6">
            <a:extLst>
              <a:ext uri="{FF2B5EF4-FFF2-40B4-BE49-F238E27FC236}">
                <a16:creationId xmlns:a16="http://schemas.microsoft.com/office/drawing/2014/main" id="{756C3830-99E7-4D37-A022-A1FBEA881583}"/>
              </a:ext>
            </a:extLst>
          </p:cNvPr>
          <p:cNvCxnSpPr>
            <a:cxnSpLocks noChangeShapeType="1"/>
          </p:cNvCxnSpPr>
          <p:nvPr/>
        </p:nvCxnSpPr>
        <p:spPr bwMode="auto">
          <a:xfrm flipH="1">
            <a:off x="1395413" y="3168253"/>
            <a:ext cx="457200" cy="700088"/>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2472" name="Straight Arrow Connector 9">
            <a:extLst>
              <a:ext uri="{FF2B5EF4-FFF2-40B4-BE49-F238E27FC236}">
                <a16:creationId xmlns:a16="http://schemas.microsoft.com/office/drawing/2014/main" id="{73A022AF-F6F2-45BE-8617-910EF8586C75}"/>
              </a:ext>
            </a:extLst>
          </p:cNvPr>
          <p:cNvCxnSpPr>
            <a:cxnSpLocks noChangeShapeType="1"/>
          </p:cNvCxnSpPr>
          <p:nvPr/>
        </p:nvCxnSpPr>
        <p:spPr bwMode="auto">
          <a:xfrm>
            <a:off x="1862138" y="3168254"/>
            <a:ext cx="525066" cy="145256"/>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2905207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a:extLst>
              <a:ext uri="{FF2B5EF4-FFF2-40B4-BE49-F238E27FC236}">
                <a16:creationId xmlns:a16="http://schemas.microsoft.com/office/drawing/2014/main" id="{DD05024D-2613-4FC9-A668-F687AB1ED673}"/>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Insertion</a:t>
            </a:r>
          </a:p>
        </p:txBody>
      </p:sp>
      <p:pic>
        <p:nvPicPr>
          <p:cNvPr id="64516" name="Picture 5">
            <a:extLst>
              <a:ext uri="{FF2B5EF4-FFF2-40B4-BE49-F238E27FC236}">
                <a16:creationId xmlns:a16="http://schemas.microsoft.com/office/drawing/2014/main" id="{A9B13163-588D-40FB-9312-86ACA9DB5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3742" y="2992041"/>
            <a:ext cx="6384131" cy="1460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5">
            <a:extLst>
              <a:ext uri="{FF2B5EF4-FFF2-40B4-BE49-F238E27FC236}">
                <a16:creationId xmlns:a16="http://schemas.microsoft.com/office/drawing/2014/main" id="{90502F59-2918-434A-99BF-461D75571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835" y="816769"/>
            <a:ext cx="6599634"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Text Box 3">
            <a:extLst>
              <a:ext uri="{FF2B5EF4-FFF2-40B4-BE49-F238E27FC236}">
                <a16:creationId xmlns:a16="http://schemas.microsoft.com/office/drawing/2014/main" id="{42FA8B7C-AFE7-455C-BDCE-6A5F1875ACB4}"/>
              </a:ext>
            </a:extLst>
          </p:cNvPr>
          <p:cNvSpPr txBox="1">
            <a:spLocks noChangeArrowheads="1"/>
          </p:cNvSpPr>
          <p:nvPr/>
        </p:nvSpPr>
        <p:spPr bwMode="auto">
          <a:xfrm>
            <a:off x="1301746" y="2558449"/>
            <a:ext cx="3835409"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275" b="1" dirty="0">
                <a:solidFill>
                  <a:srgbClr val="000000"/>
                </a:solidFill>
              </a:rPr>
              <a:t>B</a:t>
            </a:r>
            <a:r>
              <a:rPr kumimoji="0" lang="en-US" altLang="en-US" sz="1275" b="1" baseline="30000" dirty="0">
                <a:solidFill>
                  <a:srgbClr val="000000"/>
                </a:solidFill>
              </a:rPr>
              <a:t>+</a:t>
            </a:r>
            <a:r>
              <a:rPr kumimoji="0" lang="en-US" altLang="en-US" sz="1275" b="1" dirty="0">
                <a:solidFill>
                  <a:srgbClr val="000000"/>
                </a:solidFill>
              </a:rPr>
              <a:t>-Tree before and after insertion of </a:t>
            </a:r>
            <a:r>
              <a:rPr kumimoji="0" lang="ja-JP" altLang="en-US" sz="1275" b="1" dirty="0">
                <a:solidFill>
                  <a:srgbClr val="000000"/>
                </a:solidFill>
              </a:rPr>
              <a:t>“</a:t>
            </a:r>
            <a:r>
              <a:rPr kumimoji="0" lang="en-US" altLang="ja-JP" sz="1275" b="1" dirty="0" err="1">
                <a:solidFill>
                  <a:srgbClr val="000000"/>
                </a:solidFill>
              </a:rPr>
              <a:t>Lamport</a:t>
            </a:r>
            <a:r>
              <a:rPr kumimoji="0" lang="ja-JP" altLang="en-US" sz="1275" b="1" dirty="0">
                <a:solidFill>
                  <a:srgbClr val="000000"/>
                </a:solidFill>
              </a:rPr>
              <a:t>”</a:t>
            </a:r>
            <a:endParaRPr kumimoji="0" lang="en-US" altLang="en-US" sz="1275" b="1" dirty="0">
              <a:solidFill>
                <a:srgbClr val="000000"/>
              </a:solidFill>
            </a:endParaRPr>
          </a:p>
        </p:txBody>
      </p:sp>
      <p:cxnSp>
        <p:nvCxnSpPr>
          <p:cNvPr id="64519" name="Straight Arrow Connector 17">
            <a:extLst>
              <a:ext uri="{FF2B5EF4-FFF2-40B4-BE49-F238E27FC236}">
                <a16:creationId xmlns:a16="http://schemas.microsoft.com/office/drawing/2014/main" id="{5E3D2B5F-0BCB-4ED5-801C-3FDBFC82FB39}"/>
              </a:ext>
            </a:extLst>
          </p:cNvPr>
          <p:cNvCxnSpPr>
            <a:cxnSpLocks noChangeShapeType="1"/>
          </p:cNvCxnSpPr>
          <p:nvPr/>
        </p:nvCxnSpPr>
        <p:spPr bwMode="auto">
          <a:xfrm flipH="1" flipV="1">
            <a:off x="5642373" y="2507456"/>
            <a:ext cx="1244203" cy="261938"/>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4520" name="Straight Arrow Connector 18">
            <a:extLst>
              <a:ext uri="{FF2B5EF4-FFF2-40B4-BE49-F238E27FC236}">
                <a16:creationId xmlns:a16="http://schemas.microsoft.com/office/drawing/2014/main" id="{2EDE0897-E491-47F8-8FAC-8204193C2565}"/>
              </a:ext>
            </a:extLst>
          </p:cNvPr>
          <p:cNvCxnSpPr>
            <a:cxnSpLocks noChangeShapeType="1"/>
            <a:stCxn id="64523" idx="0"/>
          </p:cNvCxnSpPr>
          <p:nvPr/>
        </p:nvCxnSpPr>
        <p:spPr bwMode="auto">
          <a:xfrm flipH="1" flipV="1">
            <a:off x="4626770" y="4498183"/>
            <a:ext cx="651346" cy="222646"/>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4521" name="TextBox 19">
            <a:extLst>
              <a:ext uri="{FF2B5EF4-FFF2-40B4-BE49-F238E27FC236}">
                <a16:creationId xmlns:a16="http://schemas.microsoft.com/office/drawing/2014/main" id="{FDC0295E-D1B0-4F2C-928D-3DFC7F7B10DA}"/>
              </a:ext>
            </a:extLst>
          </p:cNvPr>
          <p:cNvSpPr txBox="1">
            <a:spLocks noChangeArrowheads="1"/>
          </p:cNvSpPr>
          <p:nvPr/>
        </p:nvSpPr>
        <p:spPr bwMode="auto">
          <a:xfrm>
            <a:off x="6615113" y="2769394"/>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4522" name="Straight Arrow Connector 20">
            <a:extLst>
              <a:ext uri="{FF2B5EF4-FFF2-40B4-BE49-F238E27FC236}">
                <a16:creationId xmlns:a16="http://schemas.microsoft.com/office/drawing/2014/main" id="{F737DEC2-23E1-44C5-969C-37FF0B1D6702}"/>
              </a:ext>
            </a:extLst>
          </p:cNvPr>
          <p:cNvCxnSpPr>
            <a:cxnSpLocks noChangeShapeType="1"/>
            <a:stCxn id="64523" idx="0"/>
          </p:cNvCxnSpPr>
          <p:nvPr/>
        </p:nvCxnSpPr>
        <p:spPr bwMode="auto">
          <a:xfrm flipV="1">
            <a:off x="5278116" y="4524375"/>
            <a:ext cx="140419" cy="196454"/>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4523" name="TextBox 26">
            <a:extLst>
              <a:ext uri="{FF2B5EF4-FFF2-40B4-BE49-F238E27FC236}">
                <a16:creationId xmlns:a16="http://schemas.microsoft.com/office/drawing/2014/main" id="{554B1C0E-750F-4F61-9B68-F1F2DD512276}"/>
              </a:ext>
            </a:extLst>
          </p:cNvPr>
          <p:cNvSpPr txBox="1">
            <a:spLocks noChangeArrowheads="1"/>
          </p:cNvSpPr>
          <p:nvPr/>
        </p:nvSpPr>
        <p:spPr bwMode="auto">
          <a:xfrm>
            <a:off x="4630342" y="4720829"/>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4524" name="Straight Arrow Connector 31">
            <a:extLst>
              <a:ext uri="{FF2B5EF4-FFF2-40B4-BE49-F238E27FC236}">
                <a16:creationId xmlns:a16="http://schemas.microsoft.com/office/drawing/2014/main" id="{C16081F2-1872-439F-A985-1D15150B3909}"/>
              </a:ext>
            </a:extLst>
          </p:cNvPr>
          <p:cNvCxnSpPr>
            <a:cxnSpLocks noChangeShapeType="1"/>
            <a:stCxn id="64521" idx="2"/>
          </p:cNvCxnSpPr>
          <p:nvPr/>
        </p:nvCxnSpPr>
        <p:spPr bwMode="auto">
          <a:xfrm flipH="1">
            <a:off x="5637611" y="3046393"/>
            <a:ext cx="1625276" cy="148055"/>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4525" name="Straight Arrow Connector 34">
            <a:extLst>
              <a:ext uri="{FF2B5EF4-FFF2-40B4-BE49-F238E27FC236}">
                <a16:creationId xmlns:a16="http://schemas.microsoft.com/office/drawing/2014/main" id="{DA6BACEE-8DD7-4B86-9060-0CBAB45CBE42}"/>
              </a:ext>
            </a:extLst>
          </p:cNvPr>
          <p:cNvCxnSpPr>
            <a:cxnSpLocks noChangeShapeType="1"/>
            <a:stCxn id="64521" idx="2"/>
          </p:cNvCxnSpPr>
          <p:nvPr/>
        </p:nvCxnSpPr>
        <p:spPr bwMode="auto">
          <a:xfrm flipH="1">
            <a:off x="6113861" y="3046393"/>
            <a:ext cx="1149026" cy="376655"/>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73826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a:extLst>
              <a:ext uri="{FF2B5EF4-FFF2-40B4-BE49-F238E27FC236}">
                <a16:creationId xmlns:a16="http://schemas.microsoft.com/office/drawing/2014/main" id="{CE06EF58-53E3-49D2-A223-7EC0F27F85E4}"/>
              </a:ext>
            </a:extLst>
          </p:cNvPr>
          <p:cNvSpPr>
            <a:spLocks noGrp="1" noChangeArrowheads="1"/>
          </p:cNvSpPr>
          <p:nvPr>
            <p:ph type="body" idx="1"/>
          </p:nvPr>
        </p:nvSpPr>
        <p:spPr>
          <a:xfrm>
            <a:off x="1781175" y="800747"/>
            <a:ext cx="5747878" cy="3947602"/>
          </a:xfrm>
        </p:spPr>
        <p:txBody>
          <a:bodyPr/>
          <a:lstStyle/>
          <a:p>
            <a:r>
              <a:rPr lang="en-US" altLang="en-US" dirty="0"/>
              <a:t>Splitting a non-leaf node: when inserting (</a:t>
            </a:r>
            <a:r>
              <a:rPr lang="en-US" altLang="en-US" dirty="0" err="1"/>
              <a:t>k,p</a:t>
            </a:r>
            <a:r>
              <a:rPr lang="en-US" altLang="en-US" dirty="0"/>
              <a:t>) into an already full internal node N</a:t>
            </a:r>
          </a:p>
          <a:p>
            <a:pPr lvl="1"/>
            <a:r>
              <a:rPr lang="en-US" altLang="en-US" dirty="0"/>
              <a:t>Copy N to an in-memory area M with space for n+1 pointers and n keys</a:t>
            </a:r>
          </a:p>
          <a:p>
            <a:pPr lvl="1"/>
            <a:r>
              <a:rPr lang="en-US" altLang="en-US" dirty="0"/>
              <a:t>Insert (</a:t>
            </a:r>
            <a:r>
              <a:rPr lang="en-US" altLang="en-US" dirty="0" err="1"/>
              <a:t>k,p</a:t>
            </a:r>
            <a:r>
              <a:rPr lang="en-US" altLang="en-US" dirty="0"/>
              <a:t>) into M</a:t>
            </a:r>
          </a:p>
          <a:p>
            <a:pPr lvl="1"/>
            <a:r>
              <a:rPr lang="en-US" altLang="en-US" dirty="0"/>
              <a:t>Copy P</a:t>
            </a:r>
            <a:r>
              <a:rPr lang="en-US" altLang="en-US" baseline="-25000" dirty="0"/>
              <a:t>1</a:t>
            </a:r>
            <a:r>
              <a:rPr lang="en-US" altLang="en-US" dirty="0"/>
              <a:t>,K</a:t>
            </a:r>
            <a:r>
              <a:rPr lang="en-US" altLang="en-US" baseline="-25000" dirty="0"/>
              <a:t>1</a:t>
            </a:r>
            <a:r>
              <a:rPr lang="en-US" altLang="en-US" dirty="0"/>
              <a:t>, …, K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baseline="-25000" dirty="0"/>
              <a:t>-1</a:t>
            </a:r>
            <a:r>
              <a:rPr lang="en-US" altLang="en-US" dirty="0"/>
              <a:t>,P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dirty="0"/>
              <a:t> from M back into node N</a:t>
            </a:r>
          </a:p>
          <a:p>
            <a:pPr lvl="1"/>
            <a:r>
              <a:rPr lang="en-US" altLang="en-US" dirty="0"/>
              <a:t>Copy </a:t>
            </a:r>
            <a:r>
              <a:rPr lang="en-US" altLang="en-US" dirty="0" err="1"/>
              <a:t>P</a:t>
            </a:r>
            <a:r>
              <a:rPr lang="en-US" altLang="en-US" baseline="-25000" dirty="0" err="1">
                <a:sym typeface="Symbol" panose="05050102010706020507" pitchFamily="18" charset="2"/>
              </a:rPr>
              <a:t></a:t>
            </a:r>
            <a:r>
              <a:rPr lang="en-US" altLang="en-US" baseline="-25000" dirty="0" err="1"/>
              <a:t>n</a:t>
            </a:r>
            <a:r>
              <a:rPr lang="en-US" altLang="en-US" baseline="-25000" dirty="0"/>
              <a:t>/2</a:t>
            </a:r>
            <a:r>
              <a:rPr lang="en-US" altLang="en-US" baseline="-25000" dirty="0">
                <a:sym typeface="Symbol" panose="05050102010706020507" pitchFamily="18" charset="2"/>
              </a:rPr>
              <a:t></a:t>
            </a:r>
            <a:r>
              <a:rPr lang="en-US" altLang="en-US" baseline="-25000" dirty="0"/>
              <a:t>+1</a:t>
            </a:r>
            <a:r>
              <a:rPr lang="en-US" altLang="en-US" dirty="0"/>
              <a:t>,K</a:t>
            </a:r>
            <a:r>
              <a:rPr lang="en-US" altLang="en-US" baseline="-25000" dirty="0"/>
              <a:t>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baseline="-25000" dirty="0"/>
              <a:t>+1</a:t>
            </a:r>
            <a:r>
              <a:rPr lang="en-US" altLang="en-US" dirty="0"/>
              <a:t>,…,K</a:t>
            </a:r>
            <a:r>
              <a:rPr lang="en-US" altLang="en-US" baseline="-25000" dirty="0"/>
              <a:t>n</a:t>
            </a:r>
            <a:r>
              <a:rPr lang="en-US" altLang="en-US" dirty="0"/>
              <a:t>,P</a:t>
            </a:r>
            <a:r>
              <a:rPr lang="en-US" altLang="en-US" baseline="-25000" dirty="0"/>
              <a:t>n+1</a:t>
            </a:r>
            <a:r>
              <a:rPr lang="en-US" altLang="en-US" dirty="0"/>
              <a:t> from M into newly allocated node N</a:t>
            </a:r>
            <a:r>
              <a:rPr lang="en-US" altLang="ja-JP" dirty="0"/>
              <a:t>'</a:t>
            </a:r>
          </a:p>
          <a:p>
            <a:pPr lvl="1"/>
            <a:r>
              <a:rPr lang="en-US" altLang="en-US" dirty="0"/>
              <a:t>Insert (K</a:t>
            </a:r>
            <a:r>
              <a:rPr lang="en-US" altLang="en-US" baseline="-25000" dirty="0"/>
              <a:t>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dirty="0"/>
              <a:t>,N</a:t>
            </a:r>
            <a:r>
              <a:rPr lang="en-US" altLang="ja-JP" dirty="0"/>
              <a:t>') into parent N</a:t>
            </a:r>
          </a:p>
          <a:p>
            <a:r>
              <a:rPr lang="en-US" altLang="ja-JP" dirty="0"/>
              <a:t>Example</a:t>
            </a:r>
          </a:p>
          <a:p>
            <a:endParaRPr lang="en-US" altLang="ja-JP" dirty="0"/>
          </a:p>
          <a:p>
            <a:endParaRPr lang="en-US" altLang="ja-JP" dirty="0"/>
          </a:p>
          <a:p>
            <a:endParaRPr lang="en-US" altLang="ja-JP" dirty="0"/>
          </a:p>
          <a:p>
            <a:endParaRPr lang="en-US" altLang="ja-JP" dirty="0"/>
          </a:p>
          <a:p>
            <a:r>
              <a:rPr lang="en-US" altLang="en-US" b="1" dirty="0">
                <a:solidFill>
                  <a:srgbClr val="002060"/>
                </a:solidFill>
              </a:rPr>
              <a:t>Read pseudocode in book!</a:t>
            </a:r>
          </a:p>
        </p:txBody>
      </p:sp>
      <p:sp>
        <p:nvSpPr>
          <p:cNvPr id="1386499" name="Rectangle 3">
            <a:extLst>
              <a:ext uri="{FF2B5EF4-FFF2-40B4-BE49-F238E27FC236}">
                <a16:creationId xmlns:a16="http://schemas.microsoft.com/office/drawing/2014/main" id="{5CA6F855-5988-4CAA-B377-25BEFECDFD5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Insertion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(Cont.)</a:t>
            </a:r>
          </a:p>
        </p:txBody>
      </p:sp>
      <p:pic>
        <p:nvPicPr>
          <p:cNvPr id="3" name="Picture 2"/>
          <p:cNvPicPr>
            <a:picLocks noChangeAspect="1"/>
          </p:cNvPicPr>
          <p:nvPr/>
        </p:nvPicPr>
        <p:blipFill>
          <a:blip r:embed="rId3"/>
          <a:stretch>
            <a:fillRect/>
          </a:stretch>
        </p:blipFill>
        <p:spPr>
          <a:xfrm>
            <a:off x="3096816" y="3204544"/>
            <a:ext cx="2950369" cy="764381"/>
          </a:xfrm>
          <a:prstGeom prst="rect">
            <a:avLst/>
          </a:prstGeom>
        </p:spPr>
      </p:pic>
    </p:spTree>
    <p:extLst>
      <p:ext uri="{BB962C8B-B14F-4D97-AF65-F5344CB8AC3E}">
        <p14:creationId xmlns:p14="http://schemas.microsoft.com/office/powerpoint/2010/main" val="23338443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42" name="Rectangle 2">
            <a:extLst>
              <a:ext uri="{FF2B5EF4-FFF2-40B4-BE49-F238E27FC236}">
                <a16:creationId xmlns:a16="http://schemas.microsoft.com/office/drawing/2014/main" id="{E790C1DE-1CD9-4461-92B8-625B97C5107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Examples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Deletion</a:t>
            </a:r>
          </a:p>
        </p:txBody>
      </p:sp>
      <p:sp>
        <p:nvSpPr>
          <p:cNvPr id="1392643" name="Rectangle 3">
            <a:extLst>
              <a:ext uri="{FF2B5EF4-FFF2-40B4-BE49-F238E27FC236}">
                <a16:creationId xmlns:a16="http://schemas.microsoft.com/office/drawing/2014/main" id="{F5C37CA4-E90F-42D8-BD02-1C88F38D3D2A}"/>
              </a:ext>
            </a:extLst>
          </p:cNvPr>
          <p:cNvSpPr>
            <a:spLocks noGrp="1" noChangeArrowheads="1"/>
          </p:cNvSpPr>
          <p:nvPr>
            <p:ph type="body" idx="1"/>
          </p:nvPr>
        </p:nvSpPr>
        <p:spPr>
          <a:xfrm>
            <a:off x="1643062" y="4604148"/>
            <a:ext cx="5043488" cy="244078"/>
          </a:xfrm>
        </p:spPr>
        <p:txBody>
          <a:bodyPr/>
          <a:lstStyle/>
          <a:p>
            <a:pPr>
              <a:lnSpc>
                <a:spcPct val="90000"/>
              </a:lnSpc>
            </a:pPr>
            <a:r>
              <a:rPr lang="en-US" altLang="en-US" sz="1200" dirty="0"/>
              <a:t>Deleting </a:t>
            </a:r>
            <a:r>
              <a:rPr lang="ja-JP" altLang="en-US" sz="1200" dirty="0"/>
              <a:t>“</a:t>
            </a:r>
            <a:r>
              <a:rPr lang="en-US" altLang="ja-JP" sz="1200" dirty="0"/>
              <a:t>Srinivasan</a:t>
            </a:r>
            <a:r>
              <a:rPr lang="ja-JP" altLang="en-US" sz="1200" dirty="0"/>
              <a:t>”</a:t>
            </a:r>
            <a:r>
              <a:rPr lang="en-US" altLang="ja-JP" sz="1200" dirty="0"/>
              <a:t> causes </a:t>
            </a:r>
            <a:r>
              <a:rPr lang="en-US" altLang="ja-JP" sz="1200" b="1" dirty="0">
                <a:solidFill>
                  <a:srgbClr val="002060"/>
                </a:solidFill>
              </a:rPr>
              <a:t>merging</a:t>
            </a:r>
            <a:r>
              <a:rPr lang="en-US" altLang="ja-JP" sz="1200" dirty="0">
                <a:solidFill>
                  <a:srgbClr val="000090"/>
                </a:solidFill>
              </a:rPr>
              <a:t> </a:t>
            </a:r>
            <a:r>
              <a:rPr lang="en-US" altLang="ja-JP" sz="1200" dirty="0"/>
              <a:t>of under-full leaves</a:t>
            </a:r>
            <a:endParaRPr lang="en-US" altLang="en-US" sz="1200" dirty="0"/>
          </a:p>
        </p:txBody>
      </p:sp>
      <p:sp>
        <p:nvSpPr>
          <p:cNvPr id="67588" name="Text Box 4">
            <a:extLst>
              <a:ext uri="{FF2B5EF4-FFF2-40B4-BE49-F238E27FC236}">
                <a16:creationId xmlns:a16="http://schemas.microsoft.com/office/drawing/2014/main" id="{7F660BFA-4145-4785-8B7A-3D8CE2FC63F4}"/>
              </a:ext>
            </a:extLst>
          </p:cNvPr>
          <p:cNvSpPr txBox="1">
            <a:spLocks noChangeArrowheads="1"/>
          </p:cNvSpPr>
          <p:nvPr/>
        </p:nvSpPr>
        <p:spPr bwMode="auto">
          <a:xfrm>
            <a:off x="1161711" y="2390157"/>
            <a:ext cx="332014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350" b="1">
                <a:solidFill>
                  <a:srgbClr val="000000"/>
                </a:solidFill>
              </a:rPr>
              <a:t>Before and after deleting </a:t>
            </a:r>
            <a:r>
              <a:rPr kumimoji="0" lang="ja-JP" altLang="en-US" sz="1350" b="1">
                <a:solidFill>
                  <a:srgbClr val="000000"/>
                </a:solidFill>
              </a:rPr>
              <a:t>“</a:t>
            </a:r>
            <a:r>
              <a:rPr kumimoji="0" lang="en-US" altLang="ja-JP" sz="1350" b="1">
                <a:solidFill>
                  <a:srgbClr val="000000"/>
                </a:solidFill>
              </a:rPr>
              <a:t>Srinivasan</a:t>
            </a:r>
            <a:r>
              <a:rPr kumimoji="0" lang="ja-JP" altLang="en-US" sz="1350" b="1">
                <a:solidFill>
                  <a:srgbClr val="000000"/>
                </a:solidFill>
              </a:rPr>
              <a:t>”</a:t>
            </a:r>
            <a:endParaRPr kumimoji="0" lang="en-US" altLang="en-US" sz="1350" b="1">
              <a:solidFill>
                <a:srgbClr val="000000"/>
              </a:solidFill>
            </a:endParaRPr>
          </a:p>
        </p:txBody>
      </p:sp>
      <p:pic>
        <p:nvPicPr>
          <p:cNvPr id="67589" name="Picture 5">
            <a:extLst>
              <a:ext uri="{FF2B5EF4-FFF2-40B4-BE49-F238E27FC236}">
                <a16:creationId xmlns:a16="http://schemas.microsoft.com/office/drawing/2014/main" id="{7A14B557-B456-46E1-A0D5-DA00D5DC7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1366" y="745331"/>
            <a:ext cx="6599634"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5">
            <a:extLst>
              <a:ext uri="{FF2B5EF4-FFF2-40B4-BE49-F238E27FC236}">
                <a16:creationId xmlns:a16="http://schemas.microsoft.com/office/drawing/2014/main" id="{4B0D9BE3-DBBE-46DF-851D-8E18AF8289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5407" y="2711053"/>
            <a:ext cx="6360319"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7591" name="Straight Arrow Connector 2">
            <a:extLst>
              <a:ext uri="{FF2B5EF4-FFF2-40B4-BE49-F238E27FC236}">
                <a16:creationId xmlns:a16="http://schemas.microsoft.com/office/drawing/2014/main" id="{E8AF7CB5-FE1F-473A-8FB7-DBCFCB0D15A4}"/>
              </a:ext>
            </a:extLst>
          </p:cNvPr>
          <p:cNvCxnSpPr>
            <a:cxnSpLocks noChangeShapeType="1"/>
          </p:cNvCxnSpPr>
          <p:nvPr/>
        </p:nvCxnSpPr>
        <p:spPr bwMode="auto">
          <a:xfrm flipH="1" flipV="1">
            <a:off x="6488906" y="2351485"/>
            <a:ext cx="796529" cy="660797"/>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7592" name="Straight Arrow Connector 4">
            <a:extLst>
              <a:ext uri="{FF2B5EF4-FFF2-40B4-BE49-F238E27FC236}">
                <a16:creationId xmlns:a16="http://schemas.microsoft.com/office/drawing/2014/main" id="{B3E328F5-0D41-4AFF-9978-790C11243FBA}"/>
              </a:ext>
            </a:extLst>
          </p:cNvPr>
          <p:cNvCxnSpPr>
            <a:cxnSpLocks noChangeShapeType="1"/>
            <a:stCxn id="67593" idx="0"/>
          </p:cNvCxnSpPr>
          <p:nvPr/>
        </p:nvCxnSpPr>
        <p:spPr bwMode="auto">
          <a:xfrm flipV="1">
            <a:off x="7311703" y="2332436"/>
            <a:ext cx="41597" cy="690562"/>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7593" name="TextBox 10">
            <a:extLst>
              <a:ext uri="{FF2B5EF4-FFF2-40B4-BE49-F238E27FC236}">
                <a16:creationId xmlns:a16="http://schemas.microsoft.com/office/drawing/2014/main" id="{5D6D24F8-37D8-4EA0-891E-8569D042723F}"/>
              </a:ext>
            </a:extLst>
          </p:cNvPr>
          <p:cNvSpPr txBox="1">
            <a:spLocks noChangeArrowheads="1"/>
          </p:cNvSpPr>
          <p:nvPr/>
        </p:nvSpPr>
        <p:spPr bwMode="auto">
          <a:xfrm>
            <a:off x="6663929" y="3022998"/>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7594" name="Straight Arrow Connector 6">
            <a:extLst>
              <a:ext uri="{FF2B5EF4-FFF2-40B4-BE49-F238E27FC236}">
                <a16:creationId xmlns:a16="http://schemas.microsoft.com/office/drawing/2014/main" id="{A5BD43E8-539D-45CB-B023-2A2D892853F4}"/>
              </a:ext>
            </a:extLst>
          </p:cNvPr>
          <p:cNvCxnSpPr>
            <a:cxnSpLocks noChangeShapeType="1"/>
          </p:cNvCxnSpPr>
          <p:nvPr/>
        </p:nvCxnSpPr>
        <p:spPr bwMode="auto">
          <a:xfrm flipH="1">
            <a:off x="7149704" y="3294460"/>
            <a:ext cx="116681" cy="894159"/>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9578972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6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4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Disks as Far as the Eye Can See</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(F20): </a:t>
            </a:r>
            <a:r>
              <a:rPr lang="en-US" altLang="en-US" sz="1050" i="1" dirty="0">
                <a:solidFill>
                  <a:schemeClr val="bg1"/>
                </a:solidFill>
              </a:rPr>
              <a:t>Lecture 8: Disks, I/O, Indexes</a:t>
            </a:r>
            <a:br>
              <a:rPr lang="en-US" altLang="en-US" sz="1050" i="1" dirty="0">
                <a:solidFill>
                  <a:schemeClr val="bg1"/>
                </a:solidFill>
              </a:rPr>
            </a:br>
            <a:r>
              <a:rPr lang="de-DE" altLang="en-US" sz="900" i="1" dirty="0">
                <a:solidFill>
                  <a:schemeClr val="bg1"/>
                </a:solidFill>
              </a:rPr>
              <a:t>© Donald F. Ferguson, 2018</a:t>
            </a:r>
            <a:endParaRPr lang="en-US" altLang="en-US" sz="900" i="1" dirty="0">
              <a:solidFill>
                <a:schemeClr val="bg1"/>
              </a:solidFill>
            </a:endParaRPr>
          </a:p>
        </p:txBody>
      </p:sp>
      <p:pic>
        <p:nvPicPr>
          <p:cNvPr id="8" name="Picture 7"/>
          <p:cNvPicPr>
            <a:picLocks noChangeAspect="1"/>
          </p:cNvPicPr>
          <p:nvPr/>
        </p:nvPicPr>
        <p:blipFill>
          <a:blip r:embed="rId4"/>
          <a:stretch>
            <a:fillRect/>
          </a:stretch>
        </p:blipFill>
        <p:spPr>
          <a:xfrm>
            <a:off x="228600" y="590550"/>
            <a:ext cx="8049390" cy="3911691"/>
          </a:xfrm>
          <a:prstGeom prst="rect">
            <a:avLst/>
          </a:prstGeom>
        </p:spPr>
      </p:pic>
    </p:spTree>
    <p:extLst>
      <p:ext uri="{BB962C8B-B14F-4D97-AF65-F5344CB8AC3E}">
        <p14:creationId xmlns:p14="http://schemas.microsoft.com/office/powerpoint/2010/main" val="159038017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690" name="Rectangle 2">
            <a:extLst>
              <a:ext uri="{FF2B5EF4-FFF2-40B4-BE49-F238E27FC236}">
                <a16:creationId xmlns:a16="http://schemas.microsoft.com/office/drawing/2014/main" id="{B14BF1D5-A01B-43A5-AEA1-79D9E7AE593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Examples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Deletion (Cont.)</a:t>
            </a:r>
          </a:p>
        </p:txBody>
      </p:sp>
      <p:sp>
        <p:nvSpPr>
          <p:cNvPr id="2" name="Content Placeholder 1">
            <a:extLst>
              <a:ext uri="{FF2B5EF4-FFF2-40B4-BE49-F238E27FC236}">
                <a16:creationId xmlns:a16="http://schemas.microsoft.com/office/drawing/2014/main" id="{9F769ECC-7F0A-46D4-A357-7C4C53884297}"/>
              </a:ext>
            </a:extLst>
          </p:cNvPr>
          <p:cNvSpPr>
            <a:spLocks noGrp="1"/>
          </p:cNvSpPr>
          <p:nvPr>
            <p:ph idx="1"/>
          </p:nvPr>
        </p:nvSpPr>
        <p:spPr>
          <a:xfrm>
            <a:off x="1773074" y="4170096"/>
            <a:ext cx="5702861" cy="608545"/>
          </a:xfrm>
        </p:spPr>
        <p:txBody>
          <a:bodyPr/>
          <a:lstStyle/>
          <a:p>
            <a:pPr>
              <a:buSzPct val="100000"/>
            </a:pPr>
            <a:r>
              <a:rPr lang="en-US" altLang="en-US" dirty="0"/>
              <a:t>Leaf containing Singh and Wu became </a:t>
            </a:r>
            <a:r>
              <a:rPr lang="en-US" altLang="en-US" dirty="0" err="1"/>
              <a:t>underfull</a:t>
            </a:r>
            <a:r>
              <a:rPr lang="en-US" altLang="en-US" dirty="0"/>
              <a:t>, and </a:t>
            </a:r>
            <a:r>
              <a:rPr lang="en-US" altLang="en-US" b="1" dirty="0">
                <a:solidFill>
                  <a:srgbClr val="002060"/>
                </a:solidFill>
              </a:rPr>
              <a:t>borrowed a value </a:t>
            </a:r>
            <a:r>
              <a:rPr lang="en-US" altLang="en-US" dirty="0"/>
              <a:t>Kim from its left sibling</a:t>
            </a:r>
          </a:p>
          <a:p>
            <a:pPr>
              <a:buSzPct val="100000"/>
            </a:pPr>
            <a:r>
              <a:rPr lang="en-US" altLang="en-US" dirty="0"/>
              <a:t>Search-key value in the parent changes as a result</a:t>
            </a:r>
          </a:p>
          <a:p>
            <a:endParaRPr lang="en-IN" dirty="0"/>
          </a:p>
        </p:txBody>
      </p:sp>
      <p:sp>
        <p:nvSpPr>
          <p:cNvPr id="69635" name="Text Box 4">
            <a:extLst>
              <a:ext uri="{FF2B5EF4-FFF2-40B4-BE49-F238E27FC236}">
                <a16:creationId xmlns:a16="http://schemas.microsoft.com/office/drawing/2014/main" id="{A7BCB34C-3F8B-4590-9F2F-2EA6BD76E87A}"/>
              </a:ext>
            </a:extLst>
          </p:cNvPr>
          <p:cNvSpPr txBox="1">
            <a:spLocks noChangeArrowheads="1"/>
          </p:cNvSpPr>
          <p:nvPr/>
        </p:nvSpPr>
        <p:spPr bwMode="auto">
          <a:xfrm>
            <a:off x="1143000" y="2206801"/>
            <a:ext cx="418028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350" b="1">
                <a:solidFill>
                  <a:srgbClr val="000000"/>
                </a:solidFill>
              </a:rPr>
              <a:t>Before and after deleting </a:t>
            </a:r>
            <a:r>
              <a:rPr kumimoji="0" lang="ja-JP" altLang="en-US" sz="1350" b="1">
                <a:solidFill>
                  <a:srgbClr val="000000"/>
                </a:solidFill>
              </a:rPr>
              <a:t>“</a:t>
            </a:r>
            <a:r>
              <a:rPr kumimoji="0" lang="en-US" altLang="ja-JP" sz="1350" b="1">
                <a:solidFill>
                  <a:srgbClr val="000000"/>
                </a:solidFill>
              </a:rPr>
              <a:t>Singh</a:t>
            </a:r>
            <a:r>
              <a:rPr kumimoji="0" lang="ja-JP" altLang="en-US" sz="1350" b="1">
                <a:solidFill>
                  <a:srgbClr val="000000"/>
                </a:solidFill>
              </a:rPr>
              <a:t>”</a:t>
            </a:r>
            <a:r>
              <a:rPr kumimoji="0" lang="en-US" altLang="ja-JP" sz="1350" b="1">
                <a:solidFill>
                  <a:srgbClr val="000000"/>
                </a:solidFill>
              </a:rPr>
              <a:t> and </a:t>
            </a:r>
            <a:r>
              <a:rPr kumimoji="0" lang="ja-JP" altLang="en-US" sz="1350" b="1">
                <a:solidFill>
                  <a:srgbClr val="000000"/>
                </a:solidFill>
              </a:rPr>
              <a:t>“</a:t>
            </a:r>
            <a:r>
              <a:rPr kumimoji="0" lang="en-US" altLang="ja-JP" sz="1350" b="1">
                <a:solidFill>
                  <a:srgbClr val="000000"/>
                </a:solidFill>
              </a:rPr>
              <a:t>Wu</a:t>
            </a:r>
            <a:r>
              <a:rPr kumimoji="0" lang="ja-JP" altLang="en-US" sz="1350" b="1">
                <a:solidFill>
                  <a:srgbClr val="000000"/>
                </a:solidFill>
              </a:rPr>
              <a:t>”</a:t>
            </a:r>
            <a:endParaRPr kumimoji="0" lang="en-US" altLang="en-US" sz="1350" b="1">
              <a:solidFill>
                <a:srgbClr val="000000"/>
              </a:solidFill>
            </a:endParaRPr>
          </a:p>
        </p:txBody>
      </p:sp>
      <p:pic>
        <p:nvPicPr>
          <p:cNvPr id="69636" name="Picture 6">
            <a:extLst>
              <a:ext uri="{FF2B5EF4-FFF2-40B4-BE49-F238E27FC236}">
                <a16:creationId xmlns:a16="http://schemas.microsoft.com/office/drawing/2014/main" id="{F3B3AF8F-8D69-4B6F-B1C4-F13C36951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075" y="2524125"/>
            <a:ext cx="5813588" cy="1615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6739" name="Rectangle 3">
            <a:extLst>
              <a:ext uri="{FF2B5EF4-FFF2-40B4-BE49-F238E27FC236}">
                <a16:creationId xmlns:a16="http://schemas.microsoft.com/office/drawing/2014/main" id="{A6DEF79F-415A-4045-9E33-875430F36ECD}"/>
              </a:ext>
            </a:extLst>
          </p:cNvPr>
          <p:cNvSpPr>
            <a:spLocks noChangeArrowheads="1"/>
          </p:cNvSpPr>
          <p:nvPr/>
        </p:nvSpPr>
        <p:spPr bwMode="auto">
          <a:xfrm>
            <a:off x="1589485" y="4168379"/>
            <a:ext cx="5886450" cy="859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002060"/>
              </a:buClr>
              <a:buSzPct val="100000"/>
            </a:pPr>
            <a:endParaRPr lang="en-US" altLang="en-US" sz="1350" dirty="0">
              <a:solidFill>
                <a:srgbClr val="000000"/>
              </a:solidFill>
            </a:endParaRPr>
          </a:p>
        </p:txBody>
      </p:sp>
      <p:pic>
        <p:nvPicPr>
          <p:cNvPr id="69638" name="Picture 5">
            <a:extLst>
              <a:ext uri="{FF2B5EF4-FFF2-40B4-BE49-F238E27FC236}">
                <a16:creationId xmlns:a16="http://schemas.microsoft.com/office/drawing/2014/main" id="{7031477D-FE1E-48E9-A94B-4B0DB0379B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2613" y="572691"/>
            <a:ext cx="5545931" cy="154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9639" name="Straight Arrow Connector 6">
            <a:extLst>
              <a:ext uri="{FF2B5EF4-FFF2-40B4-BE49-F238E27FC236}">
                <a16:creationId xmlns:a16="http://schemas.microsoft.com/office/drawing/2014/main" id="{BAB70170-1873-487C-B06E-BDAF090F08E4}"/>
              </a:ext>
            </a:extLst>
          </p:cNvPr>
          <p:cNvCxnSpPr>
            <a:cxnSpLocks noChangeShapeType="1"/>
          </p:cNvCxnSpPr>
          <p:nvPr/>
        </p:nvCxnSpPr>
        <p:spPr bwMode="auto">
          <a:xfrm flipH="1" flipV="1">
            <a:off x="6916341" y="2283619"/>
            <a:ext cx="452438" cy="436960"/>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9640" name="Straight Arrow Connector 7">
            <a:extLst>
              <a:ext uri="{FF2B5EF4-FFF2-40B4-BE49-F238E27FC236}">
                <a16:creationId xmlns:a16="http://schemas.microsoft.com/office/drawing/2014/main" id="{F1D3FB4B-7B2A-4135-9BBC-5CC42A333A70}"/>
              </a:ext>
            </a:extLst>
          </p:cNvPr>
          <p:cNvCxnSpPr>
            <a:cxnSpLocks noChangeShapeType="1"/>
            <a:stCxn id="69641" idx="2"/>
          </p:cNvCxnSpPr>
          <p:nvPr/>
        </p:nvCxnSpPr>
        <p:spPr bwMode="auto">
          <a:xfrm flipH="1">
            <a:off x="6440091" y="3008293"/>
            <a:ext cx="954956" cy="548105"/>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9641" name="TextBox 8">
            <a:extLst>
              <a:ext uri="{FF2B5EF4-FFF2-40B4-BE49-F238E27FC236}">
                <a16:creationId xmlns:a16="http://schemas.microsoft.com/office/drawing/2014/main" id="{9DFC9008-37D2-4B48-AA6B-D0511398860C}"/>
              </a:ext>
            </a:extLst>
          </p:cNvPr>
          <p:cNvSpPr txBox="1">
            <a:spLocks noChangeArrowheads="1"/>
          </p:cNvSpPr>
          <p:nvPr/>
        </p:nvSpPr>
        <p:spPr bwMode="auto">
          <a:xfrm>
            <a:off x="6747273" y="2731294"/>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9642" name="Straight Arrow Connector 9">
            <a:extLst>
              <a:ext uri="{FF2B5EF4-FFF2-40B4-BE49-F238E27FC236}">
                <a16:creationId xmlns:a16="http://schemas.microsoft.com/office/drawing/2014/main" id="{1C2D8507-ABA3-4443-80C6-9161432A0792}"/>
              </a:ext>
            </a:extLst>
          </p:cNvPr>
          <p:cNvCxnSpPr>
            <a:cxnSpLocks noChangeShapeType="1"/>
          </p:cNvCxnSpPr>
          <p:nvPr/>
        </p:nvCxnSpPr>
        <p:spPr bwMode="auto">
          <a:xfrm flipH="1">
            <a:off x="7140179" y="3002756"/>
            <a:ext cx="209550" cy="719138"/>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2150457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3967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6739"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6738" name="Rectangle 2">
            <a:extLst>
              <a:ext uri="{FF2B5EF4-FFF2-40B4-BE49-F238E27FC236}">
                <a16:creationId xmlns:a16="http://schemas.microsoft.com/office/drawing/2014/main" id="{0415B992-C488-40FB-BAAD-F48710B67A6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Deletion (Cont.)</a:t>
            </a:r>
          </a:p>
        </p:txBody>
      </p:sp>
      <p:sp>
        <p:nvSpPr>
          <p:cNvPr id="2" name="Content Placeholder 1">
            <a:extLst>
              <a:ext uri="{FF2B5EF4-FFF2-40B4-BE49-F238E27FC236}">
                <a16:creationId xmlns:a16="http://schemas.microsoft.com/office/drawing/2014/main" id="{5B9ECA9A-044B-470E-8DE7-B129B807E2C1}"/>
              </a:ext>
            </a:extLst>
          </p:cNvPr>
          <p:cNvSpPr>
            <a:spLocks noGrp="1"/>
          </p:cNvSpPr>
          <p:nvPr>
            <p:ph idx="1"/>
          </p:nvPr>
        </p:nvSpPr>
        <p:spPr>
          <a:xfrm>
            <a:off x="1719263" y="3905385"/>
            <a:ext cx="6067425" cy="1144191"/>
          </a:xfrm>
        </p:spPr>
        <p:txBody>
          <a:bodyPr/>
          <a:lstStyle/>
          <a:p>
            <a:pPr>
              <a:lnSpc>
                <a:spcPct val="90000"/>
              </a:lnSpc>
              <a:buSzPct val="100000"/>
            </a:pPr>
            <a:r>
              <a:rPr lang="en-US" altLang="en-US" dirty="0"/>
              <a:t>Node with Gold and Katz became </a:t>
            </a:r>
            <a:r>
              <a:rPr lang="en-US" altLang="en-US" dirty="0" err="1"/>
              <a:t>underfull</a:t>
            </a:r>
            <a:r>
              <a:rPr lang="en-US" altLang="en-US" dirty="0"/>
              <a:t>, and was merged with its sibling </a:t>
            </a:r>
          </a:p>
          <a:p>
            <a:pPr>
              <a:lnSpc>
                <a:spcPct val="90000"/>
              </a:lnSpc>
              <a:buSzPct val="100000"/>
            </a:pPr>
            <a:r>
              <a:rPr lang="en-US" altLang="en-US" dirty="0"/>
              <a:t>Parent node becomes </a:t>
            </a:r>
            <a:r>
              <a:rPr lang="en-US" altLang="en-US" dirty="0" err="1"/>
              <a:t>underfull</a:t>
            </a:r>
            <a:r>
              <a:rPr lang="en-US" altLang="en-US" dirty="0"/>
              <a:t>, and is merged with its sibling</a:t>
            </a:r>
          </a:p>
          <a:p>
            <a:pPr lvl="1">
              <a:lnSpc>
                <a:spcPct val="90000"/>
              </a:lnSpc>
              <a:buSzPct val="90000"/>
            </a:pPr>
            <a:r>
              <a:rPr lang="en-US" altLang="en-US" dirty="0"/>
              <a:t>Value separating two nodes (at the parent) is pulled down when merging</a:t>
            </a:r>
          </a:p>
          <a:p>
            <a:pPr>
              <a:lnSpc>
                <a:spcPct val="90000"/>
              </a:lnSpc>
              <a:buSzPct val="100000"/>
            </a:pPr>
            <a:r>
              <a:rPr lang="en-US" altLang="en-US" dirty="0"/>
              <a:t>Root node then has only one child, and is deleted</a:t>
            </a:r>
          </a:p>
          <a:p>
            <a:endParaRPr lang="en-IN" dirty="0"/>
          </a:p>
        </p:txBody>
      </p:sp>
      <p:sp>
        <p:nvSpPr>
          <p:cNvPr id="71683" name="Text Box 5">
            <a:extLst>
              <a:ext uri="{FF2B5EF4-FFF2-40B4-BE49-F238E27FC236}">
                <a16:creationId xmlns:a16="http://schemas.microsoft.com/office/drawing/2014/main" id="{D9AC414E-2F56-4030-94CC-D8851473F7C3}"/>
              </a:ext>
            </a:extLst>
          </p:cNvPr>
          <p:cNvSpPr txBox="1">
            <a:spLocks noChangeArrowheads="1"/>
          </p:cNvSpPr>
          <p:nvPr/>
        </p:nvSpPr>
        <p:spPr bwMode="auto">
          <a:xfrm>
            <a:off x="1652594" y="2319337"/>
            <a:ext cx="54292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350" b="1" dirty="0">
                <a:solidFill>
                  <a:srgbClr val="000000"/>
                </a:solidFill>
              </a:rPr>
              <a:t>Before and after deletion of </a:t>
            </a:r>
            <a:r>
              <a:rPr kumimoji="0" lang="ja-JP" altLang="en-US" sz="1350" b="1" dirty="0">
                <a:solidFill>
                  <a:srgbClr val="000000"/>
                </a:solidFill>
              </a:rPr>
              <a:t>“</a:t>
            </a:r>
            <a:r>
              <a:rPr kumimoji="0" lang="en-US" altLang="ja-JP" sz="1350" b="1" dirty="0">
                <a:solidFill>
                  <a:srgbClr val="000000"/>
                </a:solidFill>
              </a:rPr>
              <a:t>Gold</a:t>
            </a:r>
            <a:r>
              <a:rPr kumimoji="0" lang="ja-JP" altLang="en-US" sz="1350" b="1" dirty="0">
                <a:solidFill>
                  <a:srgbClr val="000000"/>
                </a:solidFill>
              </a:rPr>
              <a:t>”</a:t>
            </a:r>
            <a:endParaRPr kumimoji="0" lang="en-US" altLang="en-US" sz="1350" b="1" dirty="0">
              <a:solidFill>
                <a:srgbClr val="000000"/>
              </a:solidFill>
            </a:endParaRPr>
          </a:p>
        </p:txBody>
      </p:sp>
      <p:sp>
        <p:nvSpPr>
          <p:cNvPr id="1394691" name="Rectangle 3">
            <a:extLst>
              <a:ext uri="{FF2B5EF4-FFF2-40B4-BE49-F238E27FC236}">
                <a16:creationId xmlns:a16="http://schemas.microsoft.com/office/drawing/2014/main" id="{FF7E8AD8-9CD0-4739-9F91-A1A5F4EE433B}"/>
              </a:ext>
            </a:extLst>
          </p:cNvPr>
          <p:cNvSpPr>
            <a:spLocks noChangeArrowheads="1"/>
          </p:cNvSpPr>
          <p:nvPr/>
        </p:nvSpPr>
        <p:spPr bwMode="auto">
          <a:xfrm>
            <a:off x="1487091" y="3930253"/>
            <a:ext cx="6281738" cy="121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lnSpc>
                <a:spcPct val="90000"/>
              </a:lnSpc>
              <a:buClr>
                <a:srgbClr val="002060"/>
              </a:buClr>
              <a:buSzPct val="100000"/>
            </a:pPr>
            <a:endParaRPr lang="en-US" altLang="en-US" sz="1350" dirty="0">
              <a:solidFill>
                <a:srgbClr val="000000"/>
              </a:solidFill>
            </a:endParaRPr>
          </a:p>
        </p:txBody>
      </p:sp>
      <p:pic>
        <p:nvPicPr>
          <p:cNvPr id="71685" name="Picture 5">
            <a:extLst>
              <a:ext uri="{FF2B5EF4-FFF2-40B4-BE49-F238E27FC236}">
                <a16:creationId xmlns:a16="http://schemas.microsoft.com/office/drawing/2014/main" id="{7CFD5971-7249-4304-86FB-FAD1687CF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521" y="2712926"/>
            <a:ext cx="5539978" cy="101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6" name="Picture 6">
            <a:extLst>
              <a:ext uri="{FF2B5EF4-FFF2-40B4-BE49-F238E27FC236}">
                <a16:creationId xmlns:a16="http://schemas.microsoft.com/office/drawing/2014/main" id="{0357EE14-672C-43E0-B8A3-A7C524BC63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379" y="643216"/>
            <a:ext cx="5874543" cy="1633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1241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39469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691"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8546" name="Rectangle 2">
            <a:extLst>
              <a:ext uri="{FF2B5EF4-FFF2-40B4-BE49-F238E27FC236}">
                <a16:creationId xmlns:a16="http://schemas.microsoft.com/office/drawing/2014/main" id="{CA89C9C7-A0F1-4DFE-A7F7-F0B51C77B8E0}"/>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Updates on B</a:t>
            </a:r>
            <a:r>
              <a:rPr lang="en-US" altLang="en-US" baseline="30000" dirty="0">
                <a:effectLst>
                  <a:outerShdw blurRad="38100" dist="38100" dir="2700000" algn="tl">
                    <a:srgbClr val="C0C0C0"/>
                  </a:outerShdw>
                </a:effectLst>
              </a:rPr>
              <a:t>+</a:t>
            </a:r>
            <a:r>
              <a:rPr lang="en-US" altLang="en-US" dirty="0">
                <a:effectLst>
                  <a:outerShdw blurRad="38100" dist="38100" dir="2700000" algn="tl">
                    <a:srgbClr val="C0C0C0"/>
                  </a:outerShdw>
                </a:effectLst>
              </a:rPr>
              <a:t>-Trees: Deletion</a:t>
            </a:r>
          </a:p>
        </p:txBody>
      </p:sp>
      <p:sp>
        <p:nvSpPr>
          <p:cNvPr id="73731" name="Rectangle 3">
            <a:extLst>
              <a:ext uri="{FF2B5EF4-FFF2-40B4-BE49-F238E27FC236}">
                <a16:creationId xmlns:a16="http://schemas.microsoft.com/office/drawing/2014/main" id="{183E7FC6-C6EF-42C0-961C-4E4CAC72976B}"/>
              </a:ext>
            </a:extLst>
          </p:cNvPr>
          <p:cNvSpPr>
            <a:spLocks noGrp="1" noChangeArrowheads="1"/>
          </p:cNvSpPr>
          <p:nvPr>
            <p:ph type="body" idx="1"/>
          </p:nvPr>
        </p:nvSpPr>
        <p:spPr>
          <a:xfrm>
            <a:off x="1818085" y="851298"/>
            <a:ext cx="5794772" cy="3102769"/>
          </a:xfrm>
        </p:spPr>
        <p:txBody>
          <a:bodyPr/>
          <a:lstStyle/>
          <a:p>
            <a:pPr marL="0" indent="0">
              <a:buNone/>
            </a:pPr>
            <a:r>
              <a:rPr lang="en-US" altLang="en-US" dirty="0"/>
              <a:t>Assume record already deleted from file.  Let </a:t>
            </a:r>
            <a:r>
              <a:rPr lang="en-US" altLang="en-US" i="1" dirty="0"/>
              <a:t>V </a:t>
            </a:r>
            <a:r>
              <a:rPr lang="en-US" altLang="en-US" dirty="0"/>
              <a:t>be the search key value of the record, and </a:t>
            </a:r>
            <a:r>
              <a:rPr lang="en-US" altLang="en-US" i="1" dirty="0" err="1"/>
              <a:t>Pr</a:t>
            </a:r>
            <a:r>
              <a:rPr lang="en-US" altLang="en-US" i="1" dirty="0"/>
              <a:t> </a:t>
            </a:r>
            <a:r>
              <a:rPr lang="en-US" altLang="en-US" dirty="0"/>
              <a:t>be the pointer to the record.</a:t>
            </a:r>
          </a:p>
          <a:p>
            <a:r>
              <a:rPr lang="en-US" altLang="en-US" dirty="0"/>
              <a:t>Remove (</a:t>
            </a:r>
            <a:r>
              <a:rPr lang="en-US" altLang="en-US" i="1" dirty="0" err="1"/>
              <a:t>Pr</a:t>
            </a:r>
            <a:r>
              <a:rPr lang="en-US" altLang="en-US" i="1" dirty="0"/>
              <a:t>, V</a:t>
            </a:r>
            <a:r>
              <a:rPr lang="en-US" altLang="en-US" dirty="0"/>
              <a:t>) from the leaf node </a:t>
            </a:r>
          </a:p>
          <a:p>
            <a:r>
              <a:rPr lang="en-US" altLang="en-US" dirty="0"/>
              <a:t>If the node has too few entries due to the removal, and the entries in the node and a sibling fit into a single node, then </a:t>
            </a:r>
            <a:r>
              <a:rPr lang="en-US" altLang="en-US" b="1" i="1" dirty="0">
                <a:solidFill>
                  <a:srgbClr val="002060"/>
                </a:solidFill>
              </a:rPr>
              <a:t>merge siblings</a:t>
            </a:r>
            <a:r>
              <a:rPr lang="en-US" altLang="en-US" dirty="0"/>
              <a:t>:</a:t>
            </a:r>
          </a:p>
          <a:p>
            <a:pPr lvl="1"/>
            <a:r>
              <a:rPr lang="en-US" altLang="en-US" dirty="0"/>
              <a:t>Insert all the search-key values in the two nodes into a single node (the one on the left), and delete the other node.</a:t>
            </a:r>
          </a:p>
          <a:p>
            <a:pPr lvl="1"/>
            <a:r>
              <a:rPr lang="en-US" altLang="en-US" dirty="0"/>
              <a:t>Delete the pair (</a:t>
            </a:r>
            <a:r>
              <a:rPr lang="en-US" altLang="en-US" i="1" dirty="0"/>
              <a:t>K</a:t>
            </a:r>
            <a:r>
              <a:rPr lang="en-US" altLang="en-US" i="1" baseline="-25000" dirty="0"/>
              <a:t>i–</a:t>
            </a:r>
            <a:r>
              <a:rPr lang="en-US" altLang="en-US" baseline="-25000" dirty="0"/>
              <a:t>1</a:t>
            </a:r>
            <a:r>
              <a:rPr lang="en-US" altLang="en-US" dirty="0"/>
              <a:t>, </a:t>
            </a:r>
            <a:r>
              <a:rPr lang="en-US" altLang="en-US" i="1" dirty="0"/>
              <a:t>P</a:t>
            </a:r>
            <a:r>
              <a:rPr lang="en-US" altLang="en-US" i="1" baseline="-25000" dirty="0"/>
              <a:t>i</a:t>
            </a:r>
            <a:r>
              <a:rPr lang="en-US" altLang="en-US" i="1" dirty="0"/>
              <a:t>),</a:t>
            </a:r>
            <a:r>
              <a:rPr lang="en-US" altLang="en-US" dirty="0"/>
              <a:t> where </a:t>
            </a:r>
            <a:r>
              <a:rPr lang="en-US" altLang="en-US" i="1" dirty="0"/>
              <a:t>P</a:t>
            </a:r>
            <a:r>
              <a:rPr lang="en-US" altLang="en-US" i="1" baseline="-25000" dirty="0"/>
              <a:t>i</a:t>
            </a:r>
            <a:r>
              <a:rPr lang="en-US" altLang="en-US" dirty="0"/>
              <a:t> is the pointer to the deleted node, from its parent, recursively using the above procedure.</a:t>
            </a:r>
          </a:p>
        </p:txBody>
      </p:sp>
    </p:spTree>
    <p:extLst>
      <p:ext uri="{BB962C8B-B14F-4D97-AF65-F5344CB8AC3E}">
        <p14:creationId xmlns:p14="http://schemas.microsoft.com/office/powerpoint/2010/main" val="14885352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0594" name="Rectangle 2">
            <a:extLst>
              <a:ext uri="{FF2B5EF4-FFF2-40B4-BE49-F238E27FC236}">
                <a16:creationId xmlns:a16="http://schemas.microsoft.com/office/drawing/2014/main" id="{CBDBB047-2A7A-424F-A653-F0216E143D7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Updates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Deletion</a:t>
            </a:r>
          </a:p>
        </p:txBody>
      </p:sp>
      <p:sp>
        <p:nvSpPr>
          <p:cNvPr id="75779" name="Rectangle 3">
            <a:extLst>
              <a:ext uri="{FF2B5EF4-FFF2-40B4-BE49-F238E27FC236}">
                <a16:creationId xmlns:a16="http://schemas.microsoft.com/office/drawing/2014/main" id="{4A9C507A-C832-48F4-8E37-E91D992769A5}"/>
              </a:ext>
            </a:extLst>
          </p:cNvPr>
          <p:cNvSpPr>
            <a:spLocks noGrp="1" noChangeArrowheads="1"/>
          </p:cNvSpPr>
          <p:nvPr>
            <p:ph type="body" idx="1"/>
          </p:nvPr>
        </p:nvSpPr>
        <p:spPr>
          <a:xfrm>
            <a:off x="1775534" y="800747"/>
            <a:ext cx="5753519" cy="3947602"/>
          </a:xfrm>
        </p:spPr>
        <p:txBody>
          <a:bodyPr/>
          <a:lstStyle/>
          <a:p>
            <a:r>
              <a:rPr lang="en-US" altLang="en-US" dirty="0"/>
              <a:t>Otherwise, if the node has too few entries due to the removal, but the entries in the node and a sibling do not fit into a single node, then </a:t>
            </a:r>
            <a:r>
              <a:rPr lang="en-US" altLang="en-US" b="1" dirty="0"/>
              <a:t>redistribute pointers</a:t>
            </a:r>
            <a:r>
              <a:rPr lang="en-US" altLang="en-US" dirty="0"/>
              <a:t>:</a:t>
            </a:r>
          </a:p>
          <a:p>
            <a:pPr lvl="1"/>
            <a:r>
              <a:rPr lang="en-US" altLang="en-US" dirty="0"/>
              <a:t>Redistribute the pointers between the node and a sibling such that both have more than the minimum number of entries.</a:t>
            </a:r>
          </a:p>
          <a:p>
            <a:pPr lvl="1"/>
            <a:r>
              <a:rPr lang="en-US" altLang="en-US" dirty="0"/>
              <a:t>Update the corresponding search-key value in the parent of the node.</a:t>
            </a:r>
          </a:p>
          <a:p>
            <a:r>
              <a:rPr lang="en-US" altLang="en-US" dirty="0"/>
              <a:t>The node deletions may cascade upwards till a node which has  </a:t>
            </a:r>
            <a:r>
              <a:rPr lang="en-US" altLang="en-US" dirty="0">
                <a:sym typeface="Symbol" panose="05050102010706020507" pitchFamily="18" charset="2"/>
              </a:rPr>
              <a:t></a:t>
            </a:r>
            <a:r>
              <a:rPr lang="en-US" altLang="en-US" i="1" dirty="0">
                <a:sym typeface="Symbol" panose="05050102010706020507" pitchFamily="18" charset="2"/>
              </a:rPr>
              <a:t>n/2</a:t>
            </a:r>
            <a:r>
              <a:rPr lang="en-US" altLang="en-US" dirty="0">
                <a:sym typeface="Symbol" panose="05050102010706020507" pitchFamily="18" charset="2"/>
              </a:rPr>
              <a:t> or more pointers is found.  </a:t>
            </a:r>
          </a:p>
          <a:p>
            <a:r>
              <a:rPr lang="en-US" altLang="en-US" dirty="0">
                <a:sym typeface="Symbol" panose="05050102010706020507" pitchFamily="18" charset="2"/>
              </a:rPr>
              <a:t>If the root node has only one pointer after deletion, it is deleted and the sole child becomes the root. </a:t>
            </a:r>
            <a:endParaRPr lang="en-US" altLang="en-US" dirty="0"/>
          </a:p>
        </p:txBody>
      </p:sp>
    </p:spTree>
    <p:extLst>
      <p:ext uri="{BB962C8B-B14F-4D97-AF65-F5344CB8AC3E}">
        <p14:creationId xmlns:p14="http://schemas.microsoft.com/office/powerpoint/2010/main" val="27166326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462C4-70E4-4B04-9728-8C6A4A7E1648}"/>
              </a:ext>
            </a:extLst>
          </p:cNvPr>
          <p:cNvSpPr>
            <a:spLocks noGrp="1"/>
          </p:cNvSpPr>
          <p:nvPr>
            <p:ph type="title"/>
          </p:nvPr>
        </p:nvSpPr>
        <p:spPr/>
        <p:txBody>
          <a:bodyPr/>
          <a:lstStyle/>
          <a:p>
            <a:r>
              <a:rPr lang="en-IN" dirty="0"/>
              <a:t>Complexity of Updates</a:t>
            </a:r>
          </a:p>
        </p:txBody>
      </p:sp>
      <p:sp>
        <p:nvSpPr>
          <p:cNvPr id="3" name="Content Placeholder 2">
            <a:extLst>
              <a:ext uri="{FF2B5EF4-FFF2-40B4-BE49-F238E27FC236}">
                <a16:creationId xmlns:a16="http://schemas.microsoft.com/office/drawing/2014/main" id="{D4897283-6EFA-4F36-9232-9E3700724DD8}"/>
              </a:ext>
            </a:extLst>
          </p:cNvPr>
          <p:cNvSpPr>
            <a:spLocks noGrp="1"/>
          </p:cNvSpPr>
          <p:nvPr>
            <p:ph idx="1"/>
          </p:nvPr>
        </p:nvSpPr>
        <p:spPr>
          <a:xfrm>
            <a:off x="1802167" y="800747"/>
            <a:ext cx="5726886" cy="3947602"/>
          </a:xfrm>
        </p:spPr>
        <p:txBody>
          <a:bodyPr/>
          <a:lstStyle/>
          <a:p>
            <a:r>
              <a:rPr lang="en-IN" dirty="0"/>
              <a:t>Cost (in terms of number of I/O operations) of insertion and deletion of a single entry proportional to height of the tree</a:t>
            </a:r>
          </a:p>
          <a:p>
            <a:pPr lvl="1"/>
            <a:r>
              <a:rPr lang="en-IN" dirty="0"/>
              <a:t>With K entries and maximum fanout of n, worst case complexity of insert/delete of an entry is O(</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p>
          <a:p>
            <a:r>
              <a:rPr lang="en-IN" dirty="0"/>
              <a:t>In practice, number of I/O operations is less:</a:t>
            </a:r>
          </a:p>
          <a:p>
            <a:pPr lvl="1"/>
            <a:r>
              <a:rPr lang="en-IN" dirty="0"/>
              <a:t>Internal nodes tend to be in buffer</a:t>
            </a:r>
          </a:p>
          <a:p>
            <a:pPr lvl="1"/>
            <a:r>
              <a:rPr lang="en-IN" dirty="0"/>
              <a:t>Splits/merges are rare, most insert/delete operations only affect a leaf node</a:t>
            </a:r>
          </a:p>
          <a:p>
            <a:r>
              <a:rPr lang="en-IN" dirty="0"/>
              <a:t>Average node occupancy depends on insertion order</a:t>
            </a:r>
          </a:p>
          <a:p>
            <a:pPr lvl="1"/>
            <a:r>
              <a:rPr lang="en-IN" dirty="0"/>
              <a:t>2/3rds with random, ½ with insertion in sorted order</a:t>
            </a:r>
          </a:p>
        </p:txBody>
      </p:sp>
    </p:spTree>
    <p:extLst>
      <p:ext uri="{BB962C8B-B14F-4D97-AF65-F5344CB8AC3E}">
        <p14:creationId xmlns:p14="http://schemas.microsoft.com/office/powerpoint/2010/main" val="4017080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7218" name="Rectangle 2">
            <a:extLst>
              <a:ext uri="{FF2B5EF4-FFF2-40B4-BE49-F238E27FC236}">
                <a16:creationId xmlns:a16="http://schemas.microsoft.com/office/drawing/2014/main" id="{4ADEE6F3-0B11-4064-A787-F9D92355E19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Non-Unique Search Keys</a:t>
            </a:r>
          </a:p>
        </p:txBody>
      </p:sp>
      <p:sp>
        <p:nvSpPr>
          <p:cNvPr id="77827" name="Rectangle 3">
            <a:extLst>
              <a:ext uri="{FF2B5EF4-FFF2-40B4-BE49-F238E27FC236}">
                <a16:creationId xmlns:a16="http://schemas.microsoft.com/office/drawing/2014/main" id="{48E0CEAC-F890-4E41-9E95-5A1FB87C6088}"/>
              </a:ext>
            </a:extLst>
          </p:cNvPr>
          <p:cNvSpPr>
            <a:spLocks noGrp="1" noChangeArrowheads="1"/>
          </p:cNvSpPr>
          <p:nvPr>
            <p:ph idx="1"/>
          </p:nvPr>
        </p:nvSpPr>
        <p:spPr>
          <a:xfrm>
            <a:off x="1788851" y="800747"/>
            <a:ext cx="5740202" cy="3947602"/>
          </a:xfrm>
        </p:spPr>
        <p:txBody>
          <a:bodyPr/>
          <a:lstStyle/>
          <a:p>
            <a:r>
              <a:rPr lang="en-US" altLang="en-US" dirty="0"/>
              <a:t>Alternatives to scheme described earlier</a:t>
            </a:r>
          </a:p>
          <a:p>
            <a:pPr lvl="1"/>
            <a:r>
              <a:rPr lang="en-US" altLang="en-US" dirty="0"/>
              <a:t>Buckets on separate block (bad idea)</a:t>
            </a:r>
          </a:p>
          <a:p>
            <a:pPr lvl="1"/>
            <a:r>
              <a:rPr lang="en-US" altLang="en-US" dirty="0"/>
              <a:t>List of tuple pointers with each key</a:t>
            </a:r>
          </a:p>
          <a:p>
            <a:pPr lvl="2"/>
            <a:r>
              <a:rPr lang="en-US" altLang="en-US" dirty="0"/>
              <a:t>Extra code to handle long lists</a:t>
            </a:r>
          </a:p>
          <a:p>
            <a:pPr lvl="2"/>
            <a:r>
              <a:rPr lang="en-US" altLang="en-US" dirty="0"/>
              <a:t>Deletion of a tuple can be expensive if there are many duplicates on search key (why?)</a:t>
            </a:r>
          </a:p>
          <a:p>
            <a:pPr lvl="3"/>
            <a:r>
              <a:rPr lang="en-US" altLang="en-US" dirty="0"/>
              <a:t>Worst case complexity may be linear!</a:t>
            </a:r>
          </a:p>
          <a:p>
            <a:pPr lvl="2"/>
            <a:r>
              <a:rPr lang="en-US" altLang="en-US" dirty="0"/>
              <a:t>Low space overhead, no extra cost for queries</a:t>
            </a:r>
          </a:p>
          <a:p>
            <a:pPr lvl="1"/>
            <a:r>
              <a:rPr lang="en-US" altLang="en-US" dirty="0"/>
              <a:t>Make search key unique by adding a record-identifier</a:t>
            </a:r>
          </a:p>
          <a:p>
            <a:pPr lvl="2"/>
            <a:r>
              <a:rPr lang="en-US" altLang="en-US" dirty="0"/>
              <a:t>Extra storage overhead for keys</a:t>
            </a:r>
          </a:p>
          <a:p>
            <a:pPr lvl="2"/>
            <a:r>
              <a:rPr lang="en-US" altLang="en-US" dirty="0"/>
              <a:t>Simpler code for insertion/deletion</a:t>
            </a:r>
          </a:p>
          <a:p>
            <a:pPr lvl="2"/>
            <a:r>
              <a:rPr lang="en-US" altLang="en-US" dirty="0"/>
              <a:t>Widely used</a:t>
            </a:r>
          </a:p>
          <a:p>
            <a:pPr lvl="1"/>
            <a:endParaRPr lang="en-US" altLang="en-US" dirty="0"/>
          </a:p>
        </p:txBody>
      </p:sp>
    </p:spTree>
    <p:extLst>
      <p:ext uri="{BB962C8B-B14F-4D97-AF65-F5344CB8AC3E}">
        <p14:creationId xmlns:p14="http://schemas.microsoft.com/office/powerpoint/2010/main" val="285459797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8786" name="Rectangle 2">
            <a:extLst>
              <a:ext uri="{FF2B5EF4-FFF2-40B4-BE49-F238E27FC236}">
                <a16:creationId xmlns:a16="http://schemas.microsoft.com/office/drawing/2014/main" id="{6A7DABC9-666D-48A7-8697-BEBBE64CBC3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File Organization</a:t>
            </a:r>
          </a:p>
        </p:txBody>
      </p:sp>
      <p:sp>
        <p:nvSpPr>
          <p:cNvPr id="79875" name="Rectangle 3">
            <a:extLst>
              <a:ext uri="{FF2B5EF4-FFF2-40B4-BE49-F238E27FC236}">
                <a16:creationId xmlns:a16="http://schemas.microsoft.com/office/drawing/2014/main" id="{0208F6CF-7BC5-4615-B7CB-874B2A53E6E7}"/>
              </a:ext>
            </a:extLst>
          </p:cNvPr>
          <p:cNvSpPr>
            <a:spLocks noGrp="1" noChangeArrowheads="1"/>
          </p:cNvSpPr>
          <p:nvPr>
            <p:ph idx="1"/>
          </p:nvPr>
        </p:nvSpPr>
        <p:spPr>
          <a:xfrm>
            <a:off x="1768876" y="800747"/>
            <a:ext cx="5760177" cy="3947602"/>
          </a:xfrm>
        </p:spPr>
        <p:txBody>
          <a:bodyPr/>
          <a:lstStyle/>
          <a:p>
            <a:r>
              <a:rPr lang="en-US" altLang="en-US" dirty="0"/>
              <a:t>B</a:t>
            </a:r>
            <a:r>
              <a:rPr lang="en-US" altLang="en-US" baseline="30000" dirty="0"/>
              <a:t>+</a:t>
            </a:r>
            <a:r>
              <a:rPr lang="en-US" altLang="en-US" dirty="0"/>
              <a:t>-Tree File Organization:</a:t>
            </a:r>
          </a:p>
          <a:p>
            <a:pPr lvl="1"/>
            <a:r>
              <a:rPr lang="en-US" altLang="en-US" dirty="0"/>
              <a:t>Leaf nodes in a B</a:t>
            </a:r>
            <a:r>
              <a:rPr lang="en-US" altLang="en-US" baseline="30000" dirty="0"/>
              <a:t>+</a:t>
            </a:r>
            <a:r>
              <a:rPr lang="en-US" altLang="en-US" dirty="0"/>
              <a:t>-tree file organization store records, instead of pointers</a:t>
            </a:r>
          </a:p>
          <a:p>
            <a:pPr lvl="1"/>
            <a:r>
              <a:rPr lang="en-US" altLang="en-US" dirty="0"/>
              <a:t>Helps keep data records clustered even when there are insertions/deletions/updates</a:t>
            </a:r>
          </a:p>
          <a:p>
            <a:r>
              <a:rPr lang="en-US" altLang="en-US" dirty="0"/>
              <a:t>Leaf nodes are still required to be half full</a:t>
            </a:r>
          </a:p>
          <a:p>
            <a:pPr lvl="1"/>
            <a:r>
              <a:rPr lang="en-US" altLang="en-US" dirty="0"/>
              <a:t>Since records are larger than pointers, the maximum number of records that can be stored in a leaf node is less than the number of pointers in a nonleaf node.</a:t>
            </a:r>
          </a:p>
          <a:p>
            <a:r>
              <a:rPr lang="en-US" altLang="en-US" dirty="0"/>
              <a:t>Insertion and deletion are handled in the same way as insertion and deletion of entries in a B</a:t>
            </a:r>
            <a:r>
              <a:rPr lang="en-US" altLang="en-US" baseline="30000" dirty="0"/>
              <a:t>+</a:t>
            </a:r>
            <a:r>
              <a:rPr lang="en-US" altLang="en-US" dirty="0"/>
              <a:t>-tree index.</a:t>
            </a:r>
          </a:p>
        </p:txBody>
      </p:sp>
    </p:spTree>
    <p:extLst>
      <p:ext uri="{BB962C8B-B14F-4D97-AF65-F5344CB8AC3E}">
        <p14:creationId xmlns:p14="http://schemas.microsoft.com/office/powerpoint/2010/main" val="2689560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834" name="Rectangle 2">
            <a:extLst>
              <a:ext uri="{FF2B5EF4-FFF2-40B4-BE49-F238E27FC236}">
                <a16:creationId xmlns:a16="http://schemas.microsoft.com/office/drawing/2014/main" id="{5E3137BC-85B8-436E-B94E-EFBF9F68EAB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File Organization (Cont.)</a:t>
            </a:r>
          </a:p>
        </p:txBody>
      </p:sp>
      <p:sp>
        <p:nvSpPr>
          <p:cNvPr id="81923" name="Rectangle 3">
            <a:extLst>
              <a:ext uri="{FF2B5EF4-FFF2-40B4-BE49-F238E27FC236}">
                <a16:creationId xmlns:a16="http://schemas.microsoft.com/office/drawing/2014/main" id="{C688EE2E-9570-48EE-AAD2-33D9FAB9D90F}"/>
              </a:ext>
            </a:extLst>
          </p:cNvPr>
          <p:cNvSpPr>
            <a:spLocks noGrp="1" noChangeArrowheads="1"/>
          </p:cNvSpPr>
          <p:nvPr>
            <p:ph type="body" idx="1"/>
          </p:nvPr>
        </p:nvSpPr>
        <p:spPr>
          <a:xfrm>
            <a:off x="1719262" y="904921"/>
            <a:ext cx="5714810" cy="3773090"/>
          </a:xfrm>
        </p:spPr>
        <p:txBody>
          <a:bodyPr/>
          <a:lstStyle/>
          <a:p>
            <a:r>
              <a:rPr lang="en-US" altLang="en-US" dirty="0"/>
              <a:t>Example of B+-tree File Organization</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Good space utilization important since records use more space than pointers.  </a:t>
            </a:r>
          </a:p>
          <a:p>
            <a:r>
              <a:rPr lang="en-US" altLang="en-US" dirty="0"/>
              <a:t>To improve space utilization, involve more sibling nodes in redistribution during splits and merges</a:t>
            </a:r>
          </a:p>
          <a:p>
            <a:pPr lvl="1"/>
            <a:r>
              <a:rPr lang="en-US" altLang="en-US" dirty="0"/>
              <a:t>Involving 2 siblings in redistribution (to avoid split / merge where possible) results in each node having at least     </a:t>
            </a:r>
            <a:r>
              <a:rPr lang="en-US" altLang="en-US" dirty="0">
                <a:sym typeface="Symbol" panose="05050102010706020507" pitchFamily="18" charset="2"/>
              </a:rPr>
              <a:t>       </a:t>
            </a:r>
            <a:r>
              <a:rPr lang="en-US" altLang="en-US" dirty="0"/>
              <a:t>  entries</a:t>
            </a:r>
          </a:p>
          <a:p>
            <a:pPr>
              <a:buFont typeface="Monotype Sorts" pitchFamily="-65" charset="2"/>
              <a:buNone/>
            </a:pPr>
            <a:endParaRPr lang="en-US" altLang="en-US" dirty="0"/>
          </a:p>
        </p:txBody>
      </p:sp>
      <p:graphicFrame>
        <p:nvGraphicFramePr>
          <p:cNvPr id="81925" name="Object 2">
            <a:extLst>
              <a:ext uri="{FF2B5EF4-FFF2-40B4-BE49-F238E27FC236}">
                <a16:creationId xmlns:a16="http://schemas.microsoft.com/office/drawing/2014/main" id="{D43B1FBD-EBDF-461E-8F82-1AC5E5D3B616}"/>
              </a:ext>
            </a:extLst>
          </p:cNvPr>
          <p:cNvGraphicFramePr>
            <a:graphicFrameLocks noChangeAspect="1"/>
          </p:cNvGraphicFramePr>
          <p:nvPr/>
        </p:nvGraphicFramePr>
        <p:xfrm>
          <a:off x="5659193" y="4157657"/>
          <a:ext cx="495300" cy="233726"/>
        </p:xfrm>
        <a:graphic>
          <a:graphicData uri="http://schemas.openxmlformats.org/presentationml/2006/ole">
            <mc:AlternateContent xmlns:mc="http://schemas.openxmlformats.org/markup-compatibility/2006">
              <mc:Choice xmlns:v="urn:schemas-microsoft-com:vml" Requires="v">
                <p:oleObj spid="_x0000_s2057" name="Equation" r:id="rId4" imgW="469900" imgH="228600" progId="">
                  <p:embed/>
                </p:oleObj>
              </mc:Choice>
              <mc:Fallback>
                <p:oleObj name="Equation" r:id="rId4" imgW="469900" imgH="228600" progId="">
                  <p:embed/>
                  <p:pic>
                    <p:nvPicPr>
                      <p:cNvPr id="81925" name="Object 2">
                        <a:extLst>
                          <a:ext uri="{FF2B5EF4-FFF2-40B4-BE49-F238E27FC236}">
                            <a16:creationId xmlns:a16="http://schemas.microsoft.com/office/drawing/2014/main" id="{D43B1FBD-EBDF-461E-8F82-1AC5E5D3B6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9193" y="4157657"/>
                        <a:ext cx="495300" cy="233726"/>
                      </a:xfrm>
                      <a:prstGeom prst="rect">
                        <a:avLst/>
                      </a:prstGeom>
                      <a:noFill/>
                      <a:effectLst/>
                    </p:spPr>
                  </p:pic>
                </p:oleObj>
              </mc:Fallback>
            </mc:AlternateContent>
          </a:graphicData>
        </a:graphic>
      </p:graphicFrame>
      <p:pic>
        <p:nvPicPr>
          <p:cNvPr id="2" name="Picture 1"/>
          <p:cNvPicPr>
            <a:picLocks noChangeAspect="1"/>
          </p:cNvPicPr>
          <p:nvPr/>
        </p:nvPicPr>
        <p:blipFill>
          <a:blip r:embed="rId6"/>
          <a:stretch>
            <a:fillRect/>
          </a:stretch>
        </p:blipFill>
        <p:spPr>
          <a:xfrm>
            <a:off x="2395728" y="1239058"/>
            <a:ext cx="4710918" cy="1644377"/>
          </a:xfrm>
          <a:prstGeom prst="rect">
            <a:avLst/>
          </a:prstGeom>
        </p:spPr>
      </p:pic>
    </p:spTree>
    <p:extLst>
      <p:ext uri="{BB962C8B-B14F-4D97-AF65-F5344CB8AC3E}">
        <p14:creationId xmlns:p14="http://schemas.microsoft.com/office/powerpoint/2010/main" val="183015237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9266" name="Rectangle 2">
            <a:extLst>
              <a:ext uri="{FF2B5EF4-FFF2-40B4-BE49-F238E27FC236}">
                <a16:creationId xmlns:a16="http://schemas.microsoft.com/office/drawing/2014/main" id="{45091856-72A5-48A4-89EC-B2DEE36305F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Other Issues in Indexing</a:t>
            </a:r>
          </a:p>
        </p:txBody>
      </p:sp>
      <p:sp>
        <p:nvSpPr>
          <p:cNvPr id="1419267" name="Rectangle 3">
            <a:extLst>
              <a:ext uri="{FF2B5EF4-FFF2-40B4-BE49-F238E27FC236}">
                <a16:creationId xmlns:a16="http://schemas.microsoft.com/office/drawing/2014/main" id="{3344AF58-B5BE-456B-9721-9328859B8F63}"/>
              </a:ext>
            </a:extLst>
          </p:cNvPr>
          <p:cNvSpPr>
            <a:spLocks noGrp="1" noChangeArrowheads="1"/>
          </p:cNvSpPr>
          <p:nvPr>
            <p:ph idx="1"/>
          </p:nvPr>
        </p:nvSpPr>
        <p:spPr>
          <a:xfrm>
            <a:off x="1768876" y="800747"/>
            <a:ext cx="5760177" cy="3947602"/>
          </a:xfrm>
        </p:spPr>
        <p:txBody>
          <a:bodyPr/>
          <a:lstStyle/>
          <a:p>
            <a:r>
              <a:rPr lang="en-US" altLang="en-US" b="1" dirty="0"/>
              <a:t>Record relocation and secondary indices</a:t>
            </a:r>
          </a:p>
          <a:p>
            <a:pPr lvl="1"/>
            <a:r>
              <a:rPr lang="en-US" altLang="en-US" dirty="0"/>
              <a:t>If a record moves, all secondary indices that store record pointers have to be updated </a:t>
            </a:r>
          </a:p>
          <a:p>
            <a:pPr lvl="1"/>
            <a:r>
              <a:rPr lang="en-US" altLang="en-US" dirty="0"/>
              <a:t>Node splits in B</a:t>
            </a:r>
            <a:r>
              <a:rPr lang="en-US" altLang="en-US" baseline="30000" dirty="0"/>
              <a:t>+</a:t>
            </a:r>
            <a:r>
              <a:rPr lang="en-US" altLang="en-US" dirty="0"/>
              <a:t>-tree file organizations become very expensive</a:t>
            </a:r>
          </a:p>
          <a:p>
            <a:pPr lvl="1"/>
            <a:r>
              <a:rPr lang="en-US" altLang="en-US" i="1" dirty="0"/>
              <a:t>Solution</a:t>
            </a:r>
            <a:r>
              <a:rPr lang="en-US" altLang="en-US" dirty="0"/>
              <a:t>: use search key of B</a:t>
            </a:r>
            <a:r>
              <a:rPr lang="en-US" altLang="en-US" baseline="30000" dirty="0"/>
              <a:t>+</a:t>
            </a:r>
            <a:r>
              <a:rPr lang="en-US" altLang="en-US" dirty="0"/>
              <a:t>-tree file organization instead of record pointer in secondary index</a:t>
            </a:r>
          </a:p>
          <a:p>
            <a:pPr lvl="2"/>
            <a:r>
              <a:rPr lang="en-US" altLang="en-US" dirty="0"/>
              <a:t>Add record-id if B</a:t>
            </a:r>
            <a:r>
              <a:rPr lang="en-US" altLang="en-US" baseline="30000" dirty="0"/>
              <a:t>+</a:t>
            </a:r>
            <a:r>
              <a:rPr lang="en-US" altLang="en-US" dirty="0"/>
              <a:t>-tree file organization search key is non-unique</a:t>
            </a:r>
          </a:p>
          <a:p>
            <a:pPr lvl="2"/>
            <a:r>
              <a:rPr lang="en-US" altLang="en-US" dirty="0"/>
              <a:t>Extra traversal of file organization to locate record</a:t>
            </a:r>
          </a:p>
          <a:p>
            <a:pPr lvl="3"/>
            <a:r>
              <a:rPr lang="en-US" altLang="en-US" dirty="0"/>
              <a:t>Higher cost for queries, but node splits are cheap</a:t>
            </a:r>
          </a:p>
        </p:txBody>
      </p:sp>
    </p:spTree>
    <p:extLst>
      <p:ext uri="{BB962C8B-B14F-4D97-AF65-F5344CB8AC3E}">
        <p14:creationId xmlns:p14="http://schemas.microsoft.com/office/powerpoint/2010/main" val="6935849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4192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1926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192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1926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1926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926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192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82" name="Rectangle 2">
            <a:extLst>
              <a:ext uri="{FF2B5EF4-FFF2-40B4-BE49-F238E27FC236}">
                <a16:creationId xmlns:a16="http://schemas.microsoft.com/office/drawing/2014/main" id="{2DB1DB01-B6B5-4EED-900B-3C157A7BF45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Indexing Strings</a:t>
            </a:r>
          </a:p>
        </p:txBody>
      </p:sp>
      <p:sp>
        <p:nvSpPr>
          <p:cNvPr id="1402883" name="Rectangle 3">
            <a:extLst>
              <a:ext uri="{FF2B5EF4-FFF2-40B4-BE49-F238E27FC236}">
                <a16:creationId xmlns:a16="http://schemas.microsoft.com/office/drawing/2014/main" id="{EDD93AD0-C3FA-4663-BDF4-DF8151AC9B3D}"/>
              </a:ext>
            </a:extLst>
          </p:cNvPr>
          <p:cNvSpPr>
            <a:spLocks noGrp="1" noChangeArrowheads="1"/>
          </p:cNvSpPr>
          <p:nvPr>
            <p:ph type="body" idx="1"/>
          </p:nvPr>
        </p:nvSpPr>
        <p:spPr>
          <a:xfrm>
            <a:off x="1795509" y="800747"/>
            <a:ext cx="5733544" cy="3947602"/>
          </a:xfrm>
        </p:spPr>
        <p:txBody>
          <a:bodyPr/>
          <a:lstStyle/>
          <a:p>
            <a:r>
              <a:rPr lang="en-US" altLang="en-US" dirty="0"/>
              <a:t>Variable length strings as keys</a:t>
            </a:r>
          </a:p>
          <a:p>
            <a:pPr lvl="1"/>
            <a:r>
              <a:rPr lang="en-US" altLang="en-US" dirty="0"/>
              <a:t>Variable fanout</a:t>
            </a:r>
          </a:p>
          <a:p>
            <a:pPr lvl="1"/>
            <a:r>
              <a:rPr lang="en-US" altLang="en-US" dirty="0"/>
              <a:t>Use space utilization as criterion for splitting, not number of pointers</a:t>
            </a:r>
          </a:p>
          <a:p>
            <a:r>
              <a:rPr lang="en-US" altLang="en-US" b="1" dirty="0"/>
              <a:t>Prefix compression</a:t>
            </a:r>
          </a:p>
          <a:p>
            <a:pPr lvl="1"/>
            <a:r>
              <a:rPr lang="en-US" altLang="en-US" dirty="0"/>
              <a:t>Key values at internal nodes can be prefixes of full key</a:t>
            </a:r>
          </a:p>
          <a:p>
            <a:pPr lvl="2"/>
            <a:r>
              <a:rPr lang="en-US" altLang="en-US" dirty="0"/>
              <a:t>Keep enough characters to distinguish entries in the subtrees separated by the key value</a:t>
            </a:r>
          </a:p>
          <a:p>
            <a:pPr lvl="3"/>
            <a:r>
              <a:rPr lang="en-US" altLang="en-US" dirty="0"/>
              <a:t>E.g., </a:t>
            </a:r>
            <a:r>
              <a:rPr lang="ja-JP" altLang="en-US" dirty="0"/>
              <a:t>“</a:t>
            </a:r>
            <a:r>
              <a:rPr lang="en-US" altLang="ja-JP" dirty="0"/>
              <a:t>Silas</a:t>
            </a:r>
            <a:r>
              <a:rPr lang="ja-JP" altLang="en-US" dirty="0"/>
              <a:t>”</a:t>
            </a:r>
            <a:r>
              <a:rPr lang="en-US" altLang="ja-JP" dirty="0"/>
              <a:t> and </a:t>
            </a:r>
            <a:r>
              <a:rPr lang="ja-JP" altLang="en-US" dirty="0"/>
              <a:t>“</a:t>
            </a:r>
            <a:r>
              <a:rPr lang="en-US" altLang="ja-JP" dirty="0"/>
              <a:t>Silberschatz</a:t>
            </a:r>
            <a:r>
              <a:rPr lang="ja-JP" altLang="en-US" dirty="0"/>
              <a:t>”</a:t>
            </a:r>
            <a:r>
              <a:rPr lang="en-US" altLang="ja-JP" dirty="0"/>
              <a:t> can be separated by </a:t>
            </a:r>
            <a:r>
              <a:rPr lang="ja-JP" altLang="en-US" dirty="0"/>
              <a:t>“</a:t>
            </a:r>
            <a:r>
              <a:rPr lang="en-US" altLang="ja-JP" dirty="0" err="1"/>
              <a:t>Silb</a:t>
            </a:r>
            <a:r>
              <a:rPr lang="ja-JP" altLang="en-US" dirty="0"/>
              <a:t>”</a:t>
            </a:r>
            <a:endParaRPr lang="en-US" altLang="ja-JP" dirty="0"/>
          </a:p>
          <a:p>
            <a:pPr lvl="1"/>
            <a:r>
              <a:rPr lang="en-US" altLang="en-US" dirty="0"/>
              <a:t>Keys in leaf node can be compressed by sharing common prefixes</a:t>
            </a:r>
          </a:p>
        </p:txBody>
      </p:sp>
    </p:spTree>
    <p:extLst>
      <p:ext uri="{BB962C8B-B14F-4D97-AF65-F5344CB8AC3E}">
        <p14:creationId xmlns:p14="http://schemas.microsoft.com/office/powerpoint/2010/main" val="26791963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288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0288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0288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28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a:solidFill>
                  <a:srgbClr val="FF0000"/>
                </a:solidFill>
              </a:rPr>
              <a:t>Find things quickly.</a:t>
            </a:r>
          </a:p>
          <a:p>
            <a:endParaRPr lang="en-US" sz="2400" dirty="0"/>
          </a:p>
          <a:p>
            <a:r>
              <a:rPr lang="en-US" sz="2400" dirty="0">
                <a:solidFill>
                  <a:srgbClr val="00B050"/>
                </a:solidFill>
              </a:rPr>
              <a:t>Access things quickly.</a:t>
            </a:r>
          </a:p>
          <a:p>
            <a:endParaRPr lang="en-US" sz="2400" dirty="0"/>
          </a:p>
          <a:p>
            <a:r>
              <a:rPr lang="en-US" sz="2400" dirty="0">
                <a:solidFill>
                  <a:srgbClr val="7030A0"/>
                </a:solidFill>
              </a:rPr>
              <a:t>Load/save things quickly.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r>
              <a:rPr lang="en-US" sz="500" b="1" dirty="0">
                <a:solidFill>
                  <a:srgbClr val="111111"/>
                </a:solidFill>
                <a:latin typeface="Amazon Ember" charset="0"/>
              </a:rPr>
              <a:t>Database Systems: The Complete Book (2nd Edition)</a:t>
            </a:r>
            <a:br>
              <a:rPr lang="en-US" sz="500" b="1" dirty="0">
                <a:solidFill>
                  <a:srgbClr val="111111"/>
                </a:solidFill>
                <a:latin typeface="Amazon Ember" charset="0"/>
              </a:rPr>
            </a:br>
            <a:r>
              <a:rPr lang="en-US" sz="500" dirty="0">
                <a:solidFill>
                  <a:srgbClr val="111111"/>
                </a:solidFill>
                <a:latin typeface="Amazon Ember" charset="0"/>
              </a:rPr>
              <a:t>by </a:t>
            </a:r>
            <a:r>
              <a:rPr lang="en-US" sz="500" dirty="0">
                <a:solidFill>
                  <a:srgbClr val="0066C0"/>
                </a:solidFill>
                <a:latin typeface="Amazon Ember" charset="0"/>
                <a:hlinkClick r:id="rId3"/>
              </a:rPr>
              <a:t>Hector Garcia-Molina</a:t>
            </a:r>
            <a:r>
              <a:rPr lang="en-US" sz="500" dirty="0">
                <a:solidFill>
                  <a:srgbClr val="111111"/>
                </a:solidFill>
                <a:latin typeface="Amazon Ember" charset="0"/>
              </a:rPr>
              <a:t> </a:t>
            </a:r>
            <a:r>
              <a:rPr lang="en-US" sz="500" dirty="0">
                <a:solidFill>
                  <a:srgbClr val="555555"/>
                </a:solidFill>
                <a:latin typeface="Amazon Ember" charset="0"/>
              </a:rPr>
              <a:t>(Author), </a:t>
            </a:r>
            <a:r>
              <a:rPr lang="en-US" sz="500" dirty="0">
                <a:solidFill>
                  <a:srgbClr val="0066C0"/>
                </a:solidFill>
                <a:latin typeface="Amazon Ember" charset="0"/>
                <a:hlinkClick r:id="rId4"/>
              </a:rPr>
              <a:t>Jeffrey D. Ullman</a:t>
            </a:r>
            <a:r>
              <a:rPr lang="en-US" sz="500" dirty="0">
                <a:solidFill>
                  <a:srgbClr val="111111"/>
                </a:solidFill>
                <a:latin typeface="Amazon Ember" charset="0"/>
              </a:rPr>
              <a:t> </a:t>
            </a:r>
            <a:r>
              <a:rPr lang="en-US" sz="500" dirty="0">
                <a:solidFill>
                  <a:srgbClr val="555555"/>
                </a:solidFill>
                <a:latin typeface="Amazon Ember" charset="0"/>
              </a:rPr>
              <a:t>(Author), </a:t>
            </a:r>
            <a:r>
              <a:rPr lang="en-US" sz="500" dirty="0">
                <a:solidFill>
                  <a:srgbClr val="0066C0"/>
                </a:solidFill>
                <a:latin typeface="Amazon Ember" charset="0"/>
                <a:hlinkClick r:id="rId5"/>
              </a:rPr>
              <a:t>Jennifer Widom</a:t>
            </a:r>
            <a:r>
              <a:rPr lang="en-US" sz="500" dirty="0">
                <a:solidFill>
                  <a:srgbClr val="111111"/>
                </a:solidFill>
                <a:latin typeface="Amazon Ember" charset="0"/>
              </a:rPr>
              <a:t> </a:t>
            </a:r>
            <a:r>
              <a:rPr lang="en-US" sz="500" dirty="0">
                <a:solidFill>
                  <a:srgbClr val="555555"/>
                </a:solidFill>
                <a:latin typeface="Amazon Ember" charset="0"/>
              </a:rPr>
              <a:t>(Author)</a:t>
            </a:r>
            <a:endParaRPr lang="en-US" sz="500" b="0" i="0" dirty="0">
              <a:solidFill>
                <a:srgbClr val="111111"/>
              </a:solidFill>
              <a:effectLst/>
              <a:latin typeface="Amazon Ember" charset="0"/>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7" name="Rectangle 6"/>
          <p:cNvSpPr/>
          <p:nvPr/>
        </p:nvSpPr>
        <p:spPr>
          <a:xfrm>
            <a:off x="4253534" y="2691334"/>
            <a:ext cx="867679" cy="413816"/>
          </a:xfrm>
          <a:prstGeom prst="rect">
            <a:avLst/>
          </a:prstGeom>
          <a:noFill/>
          <a:ln w="28575">
            <a:solidFill>
              <a:srgbClr val="00B05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9" name="Rectangle 8"/>
          <p:cNvSpPr/>
          <p:nvPr/>
        </p:nvSpPr>
        <p:spPr>
          <a:xfrm>
            <a:off x="4178206" y="1993048"/>
            <a:ext cx="867679" cy="413816"/>
          </a:xfrm>
          <a:prstGeom prst="rect">
            <a:avLst/>
          </a:prstGeom>
          <a:noFill/>
          <a:ln w="28575">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Tree>
    <p:extLst>
      <p:ext uri="{BB962C8B-B14F-4D97-AF65-F5344CB8AC3E}">
        <p14:creationId xmlns:p14="http://schemas.microsoft.com/office/powerpoint/2010/main" val="167749965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A7803258-1198-4D0B-BC8F-40233F30705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Bulk Loading and Bottom-Up Build</a:t>
            </a:r>
          </a:p>
        </p:txBody>
      </p:sp>
      <p:sp>
        <p:nvSpPr>
          <p:cNvPr id="88067" name="Rectangle 3">
            <a:extLst>
              <a:ext uri="{FF2B5EF4-FFF2-40B4-BE49-F238E27FC236}">
                <a16:creationId xmlns:a16="http://schemas.microsoft.com/office/drawing/2014/main" id="{839F04FE-D147-4898-A88A-7333899069FE}"/>
              </a:ext>
            </a:extLst>
          </p:cNvPr>
          <p:cNvSpPr>
            <a:spLocks noGrp="1" noChangeArrowheads="1"/>
          </p:cNvSpPr>
          <p:nvPr>
            <p:ph type="body" idx="1"/>
          </p:nvPr>
        </p:nvSpPr>
        <p:spPr>
          <a:xfrm>
            <a:off x="1719263" y="820341"/>
            <a:ext cx="5917406" cy="3883819"/>
          </a:xfrm>
        </p:spPr>
        <p:txBody>
          <a:bodyPr/>
          <a:lstStyle/>
          <a:p>
            <a:r>
              <a:rPr lang="en-US" altLang="en-US" dirty="0"/>
              <a:t>Inserting entries one-at-a-time into a B</a:t>
            </a:r>
            <a:r>
              <a:rPr lang="en-US" altLang="en-US" baseline="30000" dirty="0"/>
              <a:t>+</a:t>
            </a:r>
            <a:r>
              <a:rPr lang="en-US" altLang="en-US" dirty="0"/>
              <a:t>-tree requires </a:t>
            </a:r>
            <a:r>
              <a:rPr lang="en-US" altLang="en-US" dirty="0">
                <a:sym typeface="Symbol" panose="05050102010706020507" pitchFamily="18" charset="2"/>
              </a:rPr>
              <a:t></a:t>
            </a:r>
            <a:r>
              <a:rPr lang="en-US" altLang="en-US" dirty="0"/>
              <a:t> 1 IO per entry </a:t>
            </a:r>
          </a:p>
          <a:p>
            <a:pPr lvl="1"/>
            <a:r>
              <a:rPr lang="en-US" altLang="en-US" dirty="0"/>
              <a:t>assuming leaf level does not fit in memory</a:t>
            </a:r>
          </a:p>
          <a:p>
            <a:pPr lvl="1"/>
            <a:r>
              <a:rPr lang="en-US" altLang="en-US" dirty="0"/>
              <a:t>can be very inefficient for loading a large number of entries at a time (</a:t>
            </a:r>
            <a:r>
              <a:rPr lang="en-US" altLang="en-US" b="1" dirty="0"/>
              <a:t>bulk loading</a:t>
            </a:r>
            <a:r>
              <a:rPr lang="en-US" altLang="en-US" dirty="0"/>
              <a:t>)</a:t>
            </a:r>
          </a:p>
          <a:p>
            <a:r>
              <a:rPr lang="en-US" altLang="en-US" dirty="0"/>
              <a:t>Efficient alternative 1:</a:t>
            </a:r>
          </a:p>
          <a:p>
            <a:pPr lvl="1"/>
            <a:r>
              <a:rPr lang="en-US" altLang="en-US" dirty="0"/>
              <a:t>sort entries first (using efficient external-memory sort algorithms discussed later in Section 12.4)</a:t>
            </a:r>
          </a:p>
          <a:p>
            <a:pPr lvl="1"/>
            <a:r>
              <a:rPr lang="en-US" altLang="en-US" dirty="0"/>
              <a:t>insert in sorted order</a:t>
            </a:r>
          </a:p>
          <a:p>
            <a:pPr lvl="2"/>
            <a:r>
              <a:rPr lang="en-US" altLang="en-US" dirty="0"/>
              <a:t>insertion will go to existing page (or cause a split)</a:t>
            </a:r>
          </a:p>
          <a:p>
            <a:pPr lvl="2"/>
            <a:r>
              <a:rPr lang="en-US" altLang="en-US" dirty="0"/>
              <a:t>much improved IO performance, but most leaf nodes half full</a:t>
            </a:r>
          </a:p>
          <a:p>
            <a:r>
              <a:rPr lang="en-US" altLang="en-US" dirty="0"/>
              <a:t>Efficient alternative 2: </a:t>
            </a:r>
            <a:r>
              <a:rPr lang="en-US" altLang="en-US" b="1" dirty="0"/>
              <a:t>Bottom-up B</a:t>
            </a:r>
            <a:r>
              <a:rPr lang="en-US" altLang="en-US" b="1" baseline="30000" dirty="0"/>
              <a:t>+</a:t>
            </a:r>
            <a:r>
              <a:rPr lang="en-US" altLang="en-US" b="1" dirty="0"/>
              <a:t>-tree construction</a:t>
            </a:r>
          </a:p>
          <a:p>
            <a:pPr lvl="1"/>
            <a:r>
              <a:rPr lang="en-US" altLang="en-US" dirty="0"/>
              <a:t>As before sort entries</a:t>
            </a:r>
          </a:p>
          <a:p>
            <a:pPr lvl="1"/>
            <a:r>
              <a:rPr lang="en-US" altLang="en-US" dirty="0"/>
              <a:t>And then create tree layer-by-layer, starting with leaf level</a:t>
            </a:r>
          </a:p>
          <a:p>
            <a:pPr lvl="2"/>
            <a:r>
              <a:rPr lang="en-US" altLang="en-US" dirty="0"/>
              <a:t>details as an exercise</a:t>
            </a:r>
          </a:p>
          <a:p>
            <a:pPr lvl="1"/>
            <a:r>
              <a:rPr lang="en-US" altLang="en-US" dirty="0"/>
              <a:t>Implemented as part of bulk-load utility by most database systems</a:t>
            </a:r>
          </a:p>
        </p:txBody>
      </p:sp>
    </p:spTree>
    <p:extLst>
      <p:ext uri="{BB962C8B-B14F-4D97-AF65-F5344CB8AC3E}">
        <p14:creationId xmlns:p14="http://schemas.microsoft.com/office/powerpoint/2010/main" val="10538660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4930" name="Rectangle 2">
            <a:extLst>
              <a:ext uri="{FF2B5EF4-FFF2-40B4-BE49-F238E27FC236}">
                <a16:creationId xmlns:a16="http://schemas.microsoft.com/office/drawing/2014/main" id="{F2FAFE1F-E9C0-4628-B6E6-60F33A638F4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B-Tree Index Files</a:t>
            </a:r>
          </a:p>
        </p:txBody>
      </p:sp>
      <p:sp>
        <p:nvSpPr>
          <p:cNvPr id="89091" name="Rectangle 3">
            <a:extLst>
              <a:ext uri="{FF2B5EF4-FFF2-40B4-BE49-F238E27FC236}">
                <a16:creationId xmlns:a16="http://schemas.microsoft.com/office/drawing/2014/main" id="{48F24856-86F6-4CE2-BE1C-64C9527C34CD}"/>
              </a:ext>
            </a:extLst>
          </p:cNvPr>
          <p:cNvSpPr>
            <a:spLocks noChangeArrowheads="1"/>
          </p:cNvSpPr>
          <p:nvPr/>
        </p:nvSpPr>
        <p:spPr bwMode="auto">
          <a:xfrm>
            <a:off x="1818085" y="851297"/>
            <a:ext cx="5861447"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002060"/>
              </a:buClr>
              <a:buSzPct val="100000"/>
              <a:buFont typeface="Wingdings" panose="05000000000000000000" pitchFamily="2" charset="2"/>
              <a:buChar char="§"/>
            </a:pPr>
            <a:r>
              <a:rPr lang="en-US" altLang="en-US" sz="1275" dirty="0">
                <a:solidFill>
                  <a:srgbClr val="000000"/>
                </a:solidFill>
              </a:rPr>
              <a:t>Similar to B+-tree, but B-tree allows search-key values to appear only once; eliminates redundant storage of search keys.</a:t>
            </a:r>
          </a:p>
          <a:p>
            <a:pPr marL="257175" indent="-257175" defTabSz="685800" eaLnBrk="0" hangingPunct="0">
              <a:buClr>
                <a:srgbClr val="002060"/>
              </a:buClr>
              <a:buSzPct val="100000"/>
              <a:buFont typeface="Wingdings" panose="05000000000000000000" pitchFamily="2" charset="2"/>
              <a:buChar char="§"/>
            </a:pPr>
            <a:r>
              <a:rPr lang="en-US" altLang="en-US" sz="1275" dirty="0">
                <a:solidFill>
                  <a:srgbClr val="000000"/>
                </a:solidFill>
              </a:rPr>
              <a:t>Search keys in nonleaf nodes appear nowhere else in the B-tree; an additional pointer field for each search key in a nonleaf node must be included.</a:t>
            </a:r>
          </a:p>
          <a:p>
            <a:pPr marL="257175" indent="-257175" defTabSz="685800" eaLnBrk="0" hangingPunct="0">
              <a:buClr>
                <a:srgbClr val="002060"/>
              </a:buClr>
              <a:buSzPct val="100000"/>
              <a:buFont typeface="Wingdings" panose="05000000000000000000" pitchFamily="2" charset="2"/>
              <a:buChar char="§"/>
            </a:pPr>
            <a:r>
              <a:rPr lang="en-US" altLang="en-US" sz="1275" dirty="0">
                <a:solidFill>
                  <a:srgbClr val="000000"/>
                </a:solidFill>
              </a:rPr>
              <a:t>Generalized B-tree leaf node</a:t>
            </a: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r>
              <a:rPr lang="en-US" altLang="en-US" sz="1350" dirty="0">
                <a:solidFill>
                  <a:srgbClr val="000000"/>
                </a:solidFill>
              </a:rPr>
              <a:t>Nonleaf node – pointers Bi are the bucket or file record pointers.</a:t>
            </a:r>
            <a:br>
              <a:rPr lang="en-US" altLang="en-US" sz="1350" dirty="0">
                <a:solidFill>
                  <a:srgbClr val="000000"/>
                </a:solidFill>
              </a:rPr>
            </a:br>
            <a:endParaRPr lang="en-US" altLang="en-US" sz="1350" dirty="0">
              <a:solidFill>
                <a:srgbClr val="000000"/>
              </a:solidFill>
            </a:endParaRPr>
          </a:p>
          <a:p>
            <a:pPr marL="0" indent="0" defTabSz="685800" eaLnBrk="0" hangingPunct="0">
              <a:buClr>
                <a:srgbClr val="002060"/>
              </a:buClr>
              <a:buSzPct val="100000"/>
              <a:buNone/>
            </a:pPr>
            <a:br>
              <a:rPr lang="en-US" altLang="en-US" sz="1275" dirty="0">
                <a:solidFill>
                  <a:srgbClr val="000000"/>
                </a:solidFill>
              </a:rPr>
            </a:br>
            <a:br>
              <a:rPr lang="en-US" altLang="en-US" sz="1275" dirty="0">
                <a:solidFill>
                  <a:srgbClr val="000000"/>
                </a:solidFill>
              </a:rPr>
            </a:br>
            <a:endParaRPr lang="en-US" altLang="en-US" sz="1275" dirty="0">
              <a:solidFill>
                <a:srgbClr val="000000"/>
              </a:solidFill>
            </a:endParaRPr>
          </a:p>
        </p:txBody>
      </p:sp>
      <p:sp>
        <p:nvSpPr>
          <p:cNvPr id="89092" name="Rectangle 4">
            <a:extLst>
              <a:ext uri="{FF2B5EF4-FFF2-40B4-BE49-F238E27FC236}">
                <a16:creationId xmlns:a16="http://schemas.microsoft.com/office/drawing/2014/main" id="{B1A2F64A-2308-4D9A-94D1-2BE9CB8D1C51}"/>
              </a:ext>
            </a:extLst>
          </p:cNvPr>
          <p:cNvSpPr>
            <a:spLocks noGrp="1" noChangeArrowheads="1"/>
          </p:cNvSpPr>
          <p:nvPr>
            <p:ph type="body" idx="1"/>
          </p:nvPr>
        </p:nvSpPr>
        <p:spPr>
          <a:xfrm>
            <a:off x="1818085" y="4125517"/>
            <a:ext cx="5043488" cy="333368"/>
          </a:xfrm>
          <a:noFill/>
        </p:spPr>
        <p:txBody>
          <a:bodyPr/>
          <a:lstStyle/>
          <a:p>
            <a:pPr marL="0" indent="0">
              <a:lnSpc>
                <a:spcPct val="90000"/>
              </a:lnSpc>
              <a:buNone/>
            </a:pPr>
            <a:br>
              <a:rPr lang="en-US" altLang="en-US" dirty="0"/>
            </a:br>
            <a:endParaRPr lang="en-US" altLang="en-US" dirty="0"/>
          </a:p>
        </p:txBody>
      </p:sp>
      <p:pic>
        <p:nvPicPr>
          <p:cNvPr id="89093" name="Picture 7">
            <a:extLst>
              <a:ext uri="{FF2B5EF4-FFF2-40B4-BE49-F238E27FC236}">
                <a16:creationId xmlns:a16="http://schemas.microsoft.com/office/drawing/2014/main" id="{0220A33B-E2C9-420D-B839-FBAF022EC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494" y="2378862"/>
            <a:ext cx="4209455" cy="1090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3817723"/>
      </p:ext>
    </p:extLst>
  </p:cSld>
  <p:clrMapOvr>
    <a:masterClrMapping/>
  </p:clrMapOvr>
  <p:transition spd="slow"/>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9026" name="Rectangle 2">
            <a:extLst>
              <a:ext uri="{FF2B5EF4-FFF2-40B4-BE49-F238E27FC236}">
                <a16:creationId xmlns:a16="http://schemas.microsoft.com/office/drawing/2014/main" id="{F4143B72-1BDB-4194-A39F-BDE269B3DD6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B-Tree Index Files (Cont.)</a:t>
            </a:r>
          </a:p>
        </p:txBody>
      </p:sp>
      <p:sp>
        <p:nvSpPr>
          <p:cNvPr id="91139" name="Rectangle 3">
            <a:extLst>
              <a:ext uri="{FF2B5EF4-FFF2-40B4-BE49-F238E27FC236}">
                <a16:creationId xmlns:a16="http://schemas.microsoft.com/office/drawing/2014/main" id="{61AE0A78-087A-4415-8759-C50CC89DE257}"/>
              </a:ext>
            </a:extLst>
          </p:cNvPr>
          <p:cNvSpPr>
            <a:spLocks noGrp="1" noChangeArrowheads="1"/>
          </p:cNvSpPr>
          <p:nvPr>
            <p:ph type="body" idx="1"/>
          </p:nvPr>
        </p:nvSpPr>
        <p:spPr>
          <a:xfrm>
            <a:off x="1818086" y="851297"/>
            <a:ext cx="5723496" cy="3408759"/>
          </a:xfrm>
        </p:spPr>
        <p:txBody>
          <a:bodyPr/>
          <a:lstStyle/>
          <a:p>
            <a:r>
              <a:rPr lang="en-US" altLang="en-US" dirty="0"/>
              <a:t>Advantages of B-Tree indices:</a:t>
            </a:r>
          </a:p>
          <a:p>
            <a:pPr lvl="1"/>
            <a:r>
              <a:rPr lang="en-US" altLang="en-US" dirty="0"/>
              <a:t>May use less tree nodes than a corresponding B</a:t>
            </a:r>
            <a:r>
              <a:rPr lang="en-US" altLang="en-US" baseline="30000" dirty="0"/>
              <a:t>+</a:t>
            </a:r>
            <a:r>
              <a:rPr lang="en-US" altLang="en-US" dirty="0"/>
              <a:t>-Tree.</a:t>
            </a:r>
          </a:p>
          <a:p>
            <a:pPr lvl="1"/>
            <a:r>
              <a:rPr lang="en-US" altLang="en-US" dirty="0"/>
              <a:t>Sometimes possible to find search-key value before reaching leaf node.</a:t>
            </a:r>
          </a:p>
          <a:p>
            <a:r>
              <a:rPr lang="en-US" altLang="en-US" dirty="0"/>
              <a:t>Disadvantages of B-Tree indices:</a:t>
            </a:r>
          </a:p>
          <a:p>
            <a:pPr lvl="1"/>
            <a:r>
              <a:rPr lang="en-US" altLang="en-US" dirty="0"/>
              <a:t>Only small fraction of all search-key values are found early </a:t>
            </a:r>
          </a:p>
          <a:p>
            <a:pPr lvl="1"/>
            <a:r>
              <a:rPr lang="en-US" altLang="en-US" dirty="0"/>
              <a:t>Non-leaf nodes are larger, so fan-out is reduced.  Thus, B-Trees typically have greater depth than corresponding B</a:t>
            </a:r>
            <a:r>
              <a:rPr lang="en-US" altLang="en-US" baseline="30000" dirty="0"/>
              <a:t>+</a:t>
            </a:r>
            <a:r>
              <a:rPr lang="en-US" altLang="en-US" dirty="0"/>
              <a:t>-Tree</a:t>
            </a:r>
          </a:p>
          <a:p>
            <a:pPr lvl="1"/>
            <a:r>
              <a:rPr lang="en-US" altLang="en-US" dirty="0"/>
              <a:t>Insertion and deletion more complicated than in B</a:t>
            </a:r>
            <a:r>
              <a:rPr lang="en-US" altLang="en-US" baseline="30000" dirty="0"/>
              <a:t>+</a:t>
            </a:r>
            <a:r>
              <a:rPr lang="en-US" altLang="en-US" dirty="0"/>
              <a:t>-Trees </a:t>
            </a:r>
          </a:p>
          <a:p>
            <a:pPr lvl="1"/>
            <a:r>
              <a:rPr lang="en-US" altLang="en-US" dirty="0"/>
              <a:t>Implementation is harder than B</a:t>
            </a:r>
            <a:r>
              <a:rPr lang="en-US" altLang="en-US" baseline="30000" dirty="0"/>
              <a:t>+</a:t>
            </a:r>
            <a:r>
              <a:rPr lang="en-US" altLang="en-US" dirty="0"/>
              <a:t>-Trees.</a:t>
            </a:r>
          </a:p>
          <a:p>
            <a:r>
              <a:rPr lang="en-US" altLang="en-US" dirty="0"/>
              <a:t>Typically, advantages of B-Trees do not out weigh disadvantages. </a:t>
            </a:r>
          </a:p>
        </p:txBody>
      </p:sp>
    </p:spTree>
    <p:extLst>
      <p:ext uri="{BB962C8B-B14F-4D97-AF65-F5344CB8AC3E}">
        <p14:creationId xmlns:p14="http://schemas.microsoft.com/office/powerpoint/2010/main" val="1186436125"/>
      </p:ext>
    </p:extLst>
  </p:cSld>
  <p:clrMapOvr>
    <a:masterClrMapping/>
  </p:clrMapOvr>
  <p:transition spd="slow"/>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978" name="Rectangle 2">
            <a:extLst>
              <a:ext uri="{FF2B5EF4-FFF2-40B4-BE49-F238E27FC236}">
                <a16:creationId xmlns:a16="http://schemas.microsoft.com/office/drawing/2014/main" id="{F971B829-D201-4C0C-9BC3-9EA9DDF5115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B-Tree Index File Example</a:t>
            </a:r>
          </a:p>
        </p:txBody>
      </p:sp>
      <p:sp>
        <p:nvSpPr>
          <p:cNvPr id="93187" name="Text Box 4">
            <a:extLst>
              <a:ext uri="{FF2B5EF4-FFF2-40B4-BE49-F238E27FC236}">
                <a16:creationId xmlns:a16="http://schemas.microsoft.com/office/drawing/2014/main" id="{E74E5AC7-D7B1-4576-8812-CE6477CCBB7F}"/>
              </a:ext>
            </a:extLst>
          </p:cNvPr>
          <p:cNvSpPr>
            <a:spLocks noGrp="1" noChangeArrowheads="1"/>
          </p:cNvSpPr>
          <p:nvPr>
            <p:ph type="body" idx="1"/>
          </p:nvPr>
        </p:nvSpPr>
        <p:spPr>
          <a:xfrm>
            <a:off x="1435894" y="2896791"/>
            <a:ext cx="5886450" cy="347663"/>
          </a:xfrm>
          <a:noFill/>
        </p:spPr>
        <p:txBody>
          <a:bodyPr/>
          <a:lstStyle/>
          <a:p>
            <a:pPr>
              <a:spcBef>
                <a:spcPct val="0"/>
              </a:spcBef>
              <a:buClrTx/>
              <a:buSzTx/>
              <a:buFontTx/>
              <a:buNone/>
            </a:pPr>
            <a:r>
              <a:rPr kumimoji="0" lang="en-US" altLang="en-US"/>
              <a:t>B-tree (above) and B+-tree (below) on same data</a:t>
            </a:r>
          </a:p>
        </p:txBody>
      </p:sp>
      <p:pic>
        <p:nvPicPr>
          <p:cNvPr id="93188" name="Picture 6">
            <a:extLst>
              <a:ext uri="{FF2B5EF4-FFF2-40B4-BE49-F238E27FC236}">
                <a16:creationId xmlns:a16="http://schemas.microsoft.com/office/drawing/2014/main" id="{89843543-8F2E-4AEB-8A47-3758C30266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703" y="946547"/>
            <a:ext cx="6356747"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9" name="Picture 5">
            <a:extLst>
              <a:ext uri="{FF2B5EF4-FFF2-40B4-BE49-F238E27FC236}">
                <a16:creationId xmlns:a16="http://schemas.microsoft.com/office/drawing/2014/main" id="{5A679080-3AEB-47C7-A46E-32A7877F3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59256"/>
          <a:stretch>
            <a:fillRect/>
          </a:stretch>
        </p:blipFill>
        <p:spPr bwMode="auto">
          <a:xfrm>
            <a:off x="1338263" y="3217069"/>
            <a:ext cx="6486525" cy="1469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40203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76AB0-9918-4F52-AABD-87AA6351434F}"/>
              </a:ext>
            </a:extLst>
          </p:cNvPr>
          <p:cNvSpPr>
            <a:spLocks noGrp="1"/>
          </p:cNvSpPr>
          <p:nvPr>
            <p:ph type="title"/>
          </p:nvPr>
        </p:nvSpPr>
        <p:spPr/>
        <p:txBody>
          <a:bodyPr/>
          <a:lstStyle/>
          <a:p>
            <a:r>
              <a:rPr lang="en-IN" dirty="0"/>
              <a:t>Indexing on Flash</a:t>
            </a:r>
          </a:p>
        </p:txBody>
      </p:sp>
      <p:sp>
        <p:nvSpPr>
          <p:cNvPr id="3" name="Content Placeholder 2">
            <a:extLst>
              <a:ext uri="{FF2B5EF4-FFF2-40B4-BE49-F238E27FC236}">
                <a16:creationId xmlns:a16="http://schemas.microsoft.com/office/drawing/2014/main" id="{BB44BC20-DA13-4B15-83B8-C031D8725311}"/>
              </a:ext>
            </a:extLst>
          </p:cNvPr>
          <p:cNvSpPr>
            <a:spLocks noGrp="1"/>
          </p:cNvSpPr>
          <p:nvPr>
            <p:ph idx="1"/>
          </p:nvPr>
        </p:nvSpPr>
        <p:spPr>
          <a:xfrm>
            <a:off x="1768876" y="800747"/>
            <a:ext cx="5760177" cy="3947602"/>
          </a:xfrm>
        </p:spPr>
        <p:txBody>
          <a:bodyPr/>
          <a:lstStyle/>
          <a:p>
            <a:r>
              <a:rPr lang="en-IN" dirty="0"/>
              <a:t>Random I/O cost much lower on flash</a:t>
            </a:r>
          </a:p>
          <a:p>
            <a:pPr lvl="1"/>
            <a:r>
              <a:rPr lang="en-IN" dirty="0"/>
              <a:t>20 to 100 microseconds for read/write</a:t>
            </a:r>
          </a:p>
          <a:p>
            <a:r>
              <a:rPr lang="en-IN" dirty="0"/>
              <a:t>Writes are not in-place, and (eventually) require a more expensive erase</a:t>
            </a:r>
          </a:p>
          <a:p>
            <a:r>
              <a:rPr lang="en-IN" dirty="0"/>
              <a:t>Optimum page size therefore much smaller</a:t>
            </a:r>
          </a:p>
          <a:p>
            <a:r>
              <a:rPr lang="en-IN" dirty="0"/>
              <a:t>Bulk-loading still useful since it minimizes page erases</a:t>
            </a:r>
          </a:p>
          <a:p>
            <a:r>
              <a:rPr lang="en-IN" dirty="0"/>
              <a:t>Write-optimized tree structures (discussed later) have been adapted to minimize page writes for flash-optimized search trees</a:t>
            </a:r>
          </a:p>
        </p:txBody>
      </p:sp>
    </p:spTree>
    <p:extLst>
      <p:ext uri="{BB962C8B-B14F-4D97-AF65-F5344CB8AC3E}">
        <p14:creationId xmlns:p14="http://schemas.microsoft.com/office/powerpoint/2010/main" val="19517275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0D3B2-A617-4A6E-87BD-BE79450A5D11}"/>
              </a:ext>
            </a:extLst>
          </p:cNvPr>
          <p:cNvSpPr>
            <a:spLocks noGrp="1"/>
          </p:cNvSpPr>
          <p:nvPr>
            <p:ph type="title"/>
          </p:nvPr>
        </p:nvSpPr>
        <p:spPr/>
        <p:txBody>
          <a:bodyPr/>
          <a:lstStyle/>
          <a:p>
            <a:r>
              <a:rPr lang="en-IN" dirty="0"/>
              <a:t>Indexing in Main Memory</a:t>
            </a:r>
          </a:p>
        </p:txBody>
      </p:sp>
      <p:sp>
        <p:nvSpPr>
          <p:cNvPr id="3" name="Content Placeholder 2">
            <a:extLst>
              <a:ext uri="{FF2B5EF4-FFF2-40B4-BE49-F238E27FC236}">
                <a16:creationId xmlns:a16="http://schemas.microsoft.com/office/drawing/2014/main" id="{A7D5FDAE-F992-4C11-9764-1E789DC53F67}"/>
              </a:ext>
            </a:extLst>
          </p:cNvPr>
          <p:cNvSpPr>
            <a:spLocks noGrp="1"/>
          </p:cNvSpPr>
          <p:nvPr>
            <p:ph idx="1"/>
          </p:nvPr>
        </p:nvSpPr>
        <p:spPr>
          <a:xfrm>
            <a:off x="1795509" y="800747"/>
            <a:ext cx="5733544" cy="3947602"/>
          </a:xfrm>
        </p:spPr>
        <p:txBody>
          <a:bodyPr/>
          <a:lstStyle/>
          <a:p>
            <a:r>
              <a:rPr lang="en-IN" dirty="0"/>
              <a:t>Random access in memory </a:t>
            </a:r>
          </a:p>
          <a:p>
            <a:pPr lvl="1"/>
            <a:r>
              <a:rPr lang="en-IN" dirty="0"/>
              <a:t>Much cheaper than on disk/flash</a:t>
            </a:r>
          </a:p>
          <a:p>
            <a:pPr lvl="1"/>
            <a:r>
              <a:rPr lang="en-IN" dirty="0"/>
              <a:t>But still expensive compared to cache read</a:t>
            </a:r>
          </a:p>
          <a:p>
            <a:pPr lvl="1"/>
            <a:r>
              <a:rPr lang="en-IN" dirty="0"/>
              <a:t>Data structures that make best use of cache preferable</a:t>
            </a:r>
          </a:p>
          <a:p>
            <a:pPr lvl="1"/>
            <a:r>
              <a:rPr lang="en-IN" dirty="0"/>
              <a:t>Binary search for a key value within a large B</a:t>
            </a:r>
            <a:r>
              <a:rPr lang="en-IN" sz="1500" baseline="30000" dirty="0"/>
              <a:t>+</a:t>
            </a:r>
            <a:r>
              <a:rPr lang="en-IN" dirty="0"/>
              <a:t>-tree node results in many cache misses</a:t>
            </a:r>
          </a:p>
          <a:p>
            <a:r>
              <a:rPr lang="en-IN" dirty="0"/>
              <a:t>B</a:t>
            </a:r>
            <a:r>
              <a:rPr lang="en-IN" sz="1500" baseline="30000" dirty="0"/>
              <a:t>+</a:t>
            </a:r>
            <a:r>
              <a:rPr lang="en-IN" dirty="0"/>
              <a:t>- trees with small nodes that fit in cache line are preferable to reduce cache misses</a:t>
            </a:r>
          </a:p>
          <a:p>
            <a:r>
              <a:rPr lang="en-IN" dirty="0"/>
              <a:t>Key idea:  use large node size to optimize disk access, but structure data within a node using a tree with small node size, instead of using an array.</a:t>
            </a:r>
          </a:p>
        </p:txBody>
      </p:sp>
    </p:spTree>
    <p:extLst>
      <p:ext uri="{BB962C8B-B14F-4D97-AF65-F5344CB8AC3E}">
        <p14:creationId xmlns:p14="http://schemas.microsoft.com/office/powerpoint/2010/main" val="139274519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3618886" y="2118917"/>
            <a:ext cx="2581892" cy="611629"/>
          </a:xfrm>
        </p:spPr>
        <p:txBody>
          <a:bodyPr/>
          <a:lstStyle/>
          <a:p>
            <a:pPr marL="0" indent="0">
              <a:buNone/>
            </a:pPr>
            <a:r>
              <a:rPr lang="en-US" altLang="en-US" sz="2400" b="1" dirty="0">
                <a:solidFill>
                  <a:srgbClr val="002060"/>
                </a:solidFill>
                <a:effectLst>
                  <a:outerShdw blurRad="38100" dist="38100" dir="2700000" algn="tl">
                    <a:srgbClr val="DDDDDD"/>
                  </a:outerShdw>
                </a:effectLst>
                <a:latin typeface="+mj-lt"/>
              </a:rPr>
              <a:t>Hashing</a:t>
            </a:r>
            <a:endParaRPr lang="en-IN" sz="2400" b="1" dirty="0">
              <a:solidFill>
                <a:srgbClr val="002060"/>
              </a:solidFill>
              <a:effectLst>
                <a:outerShdw blurRad="38100" dist="38100" dir="2700000" algn="tl">
                  <a:srgbClr val="DDDDDD"/>
                </a:outerShdw>
              </a:effectLst>
              <a:latin typeface="+mj-lt"/>
            </a:endParaRPr>
          </a:p>
        </p:txBody>
      </p:sp>
    </p:spTree>
    <p:extLst>
      <p:ext uri="{BB962C8B-B14F-4D97-AF65-F5344CB8AC3E}">
        <p14:creationId xmlns:p14="http://schemas.microsoft.com/office/powerpoint/2010/main" val="13021006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a:extLst>
              <a:ext uri="{FF2B5EF4-FFF2-40B4-BE49-F238E27FC236}">
                <a16:creationId xmlns:a16="http://schemas.microsoft.com/office/drawing/2014/main" id="{52FD36A4-F39A-4F81-86BF-A9A0BC6C741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Static Hashing</a:t>
            </a:r>
          </a:p>
        </p:txBody>
      </p:sp>
      <p:sp>
        <p:nvSpPr>
          <p:cNvPr id="104451" name="Rectangle 3">
            <a:extLst>
              <a:ext uri="{FF2B5EF4-FFF2-40B4-BE49-F238E27FC236}">
                <a16:creationId xmlns:a16="http://schemas.microsoft.com/office/drawing/2014/main" id="{E38D9A33-26FC-4A62-AD5F-F72CC746C29B}"/>
              </a:ext>
            </a:extLst>
          </p:cNvPr>
          <p:cNvSpPr>
            <a:spLocks noGrp="1" noChangeArrowheads="1"/>
          </p:cNvSpPr>
          <p:nvPr>
            <p:ph type="body" idx="1"/>
          </p:nvPr>
        </p:nvSpPr>
        <p:spPr>
          <a:xfrm>
            <a:off x="1775534" y="893675"/>
            <a:ext cx="5521807" cy="3103959"/>
          </a:xfrm>
        </p:spPr>
        <p:txBody>
          <a:bodyPr/>
          <a:lstStyle/>
          <a:p>
            <a:r>
              <a:rPr lang="en-US" altLang="en-US" dirty="0"/>
              <a:t>A </a:t>
            </a:r>
            <a:r>
              <a:rPr lang="en-US" altLang="en-US" b="1" dirty="0">
                <a:solidFill>
                  <a:srgbClr val="002060"/>
                </a:solidFill>
              </a:rPr>
              <a:t>bucket</a:t>
            </a:r>
            <a:r>
              <a:rPr lang="en-US" altLang="en-US" dirty="0">
                <a:solidFill>
                  <a:srgbClr val="002060"/>
                </a:solidFill>
              </a:rPr>
              <a:t> </a:t>
            </a:r>
            <a:r>
              <a:rPr lang="en-US" altLang="en-US" dirty="0"/>
              <a:t>is a unit of storage containing one or more entries (a bucket is typically a disk block). </a:t>
            </a:r>
          </a:p>
          <a:p>
            <a:pPr lvl="1"/>
            <a:r>
              <a:rPr lang="en-US" altLang="en-US" dirty="0"/>
              <a:t>we obtain the bucket of an entry from its search-key value using a </a:t>
            </a:r>
            <a:r>
              <a:rPr lang="en-US" altLang="en-US" b="1" dirty="0">
                <a:solidFill>
                  <a:srgbClr val="002060"/>
                </a:solidFill>
              </a:rPr>
              <a:t>hash</a:t>
            </a:r>
            <a:r>
              <a:rPr lang="en-US" altLang="en-US" dirty="0">
                <a:solidFill>
                  <a:srgbClr val="002060"/>
                </a:solidFill>
              </a:rPr>
              <a:t> </a:t>
            </a:r>
            <a:r>
              <a:rPr lang="en-US" altLang="en-US" b="1" dirty="0">
                <a:solidFill>
                  <a:srgbClr val="002060"/>
                </a:solidFill>
              </a:rPr>
              <a:t>function</a:t>
            </a:r>
            <a:endParaRPr lang="en-US" altLang="en-US" dirty="0"/>
          </a:p>
          <a:p>
            <a:r>
              <a:rPr lang="en-US" altLang="en-US" dirty="0"/>
              <a:t>Hash function </a:t>
            </a:r>
            <a:r>
              <a:rPr lang="en-US" altLang="en-US" i="1" dirty="0"/>
              <a:t>h</a:t>
            </a:r>
            <a:r>
              <a:rPr lang="en-US" altLang="en-US" dirty="0"/>
              <a:t> is a function from the set of all search-key values </a:t>
            </a:r>
            <a:r>
              <a:rPr lang="en-US" altLang="en-US" i="1" dirty="0"/>
              <a:t>K</a:t>
            </a:r>
            <a:r>
              <a:rPr lang="en-US" altLang="en-US" dirty="0"/>
              <a:t> to the set of all bucket addresses </a:t>
            </a:r>
            <a:r>
              <a:rPr lang="en-US" altLang="en-US" i="1" dirty="0"/>
              <a:t>B.</a:t>
            </a:r>
          </a:p>
          <a:p>
            <a:r>
              <a:rPr lang="en-US" altLang="en-US" dirty="0"/>
              <a:t>Hash function is used to locate entries for access, insertion as well as deletion.</a:t>
            </a:r>
          </a:p>
          <a:p>
            <a:r>
              <a:rPr lang="en-US" altLang="en-US" dirty="0"/>
              <a:t>Entries with different search-key values may be mapped to the same bucket; thus entire bucket has to be searched sequentially to locate an entry. </a:t>
            </a:r>
          </a:p>
          <a:p>
            <a:r>
              <a:rPr lang="en-US" altLang="en-US" dirty="0"/>
              <a:t>In a </a:t>
            </a:r>
            <a:r>
              <a:rPr lang="en-US" altLang="en-US" b="1" dirty="0">
                <a:solidFill>
                  <a:srgbClr val="002060"/>
                </a:solidFill>
              </a:rPr>
              <a:t>hash index</a:t>
            </a:r>
            <a:r>
              <a:rPr lang="en-US" altLang="en-US" dirty="0"/>
              <a:t>, buckets store entries with pointers to records</a:t>
            </a:r>
          </a:p>
          <a:p>
            <a:r>
              <a:rPr lang="en-US" altLang="en-US" dirty="0"/>
              <a:t>In a </a:t>
            </a:r>
            <a:r>
              <a:rPr lang="en-US" altLang="en-US" b="1" dirty="0">
                <a:solidFill>
                  <a:srgbClr val="002060"/>
                </a:solidFill>
              </a:rPr>
              <a:t>hash file-organization </a:t>
            </a:r>
            <a:r>
              <a:rPr lang="en-US" altLang="en-US" dirty="0">
                <a:solidFill>
                  <a:schemeClr val="tx1">
                    <a:lumMod val="95000"/>
                    <a:lumOff val="5000"/>
                  </a:schemeClr>
                </a:solidFill>
              </a:rPr>
              <a:t>buckets store records</a:t>
            </a:r>
          </a:p>
        </p:txBody>
      </p:sp>
    </p:spTree>
    <p:extLst>
      <p:ext uri="{BB962C8B-B14F-4D97-AF65-F5344CB8AC3E}">
        <p14:creationId xmlns:p14="http://schemas.microsoft.com/office/powerpoint/2010/main" val="32826521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54" name="Rectangle 2">
            <a:extLst>
              <a:ext uri="{FF2B5EF4-FFF2-40B4-BE49-F238E27FC236}">
                <a16:creationId xmlns:a16="http://schemas.microsoft.com/office/drawing/2014/main" id="{5F0006E8-93B2-44FD-A559-4D293CFFC4BE}"/>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Handling of Bucket Overflows</a:t>
            </a:r>
          </a:p>
        </p:txBody>
      </p:sp>
      <p:sp>
        <p:nvSpPr>
          <p:cNvPr id="110595" name="Rectangle 3">
            <a:extLst>
              <a:ext uri="{FF2B5EF4-FFF2-40B4-BE49-F238E27FC236}">
                <a16:creationId xmlns:a16="http://schemas.microsoft.com/office/drawing/2014/main" id="{0FF4ED6D-853E-43F6-A5A9-AD24BD361EB9}"/>
              </a:ext>
            </a:extLst>
          </p:cNvPr>
          <p:cNvSpPr>
            <a:spLocks noGrp="1" noChangeArrowheads="1"/>
          </p:cNvSpPr>
          <p:nvPr>
            <p:ph type="body" idx="1"/>
          </p:nvPr>
        </p:nvSpPr>
        <p:spPr>
          <a:xfrm>
            <a:off x="1818085" y="851297"/>
            <a:ext cx="5729288" cy="3805238"/>
          </a:xfrm>
        </p:spPr>
        <p:txBody>
          <a:bodyPr/>
          <a:lstStyle/>
          <a:p>
            <a:r>
              <a:rPr lang="en-US" altLang="en-US" dirty="0"/>
              <a:t>Bucket overflow can occur because of </a:t>
            </a:r>
          </a:p>
          <a:p>
            <a:pPr lvl="1"/>
            <a:r>
              <a:rPr lang="en-US" altLang="en-US" dirty="0"/>
              <a:t>Insufficient buckets </a:t>
            </a:r>
          </a:p>
          <a:p>
            <a:pPr lvl="1"/>
            <a:r>
              <a:rPr lang="en-US" altLang="en-US" dirty="0"/>
              <a:t>Skew in distribution of records.  This can occur due to two reasons:</a:t>
            </a:r>
          </a:p>
          <a:p>
            <a:pPr lvl="2"/>
            <a:r>
              <a:rPr lang="en-US" altLang="en-US" dirty="0"/>
              <a:t>multiple records have same search-key value</a:t>
            </a:r>
          </a:p>
          <a:p>
            <a:pPr lvl="2"/>
            <a:r>
              <a:rPr lang="en-US" altLang="en-US" dirty="0"/>
              <a:t>chosen hash function produces non-uniform distribution of key values</a:t>
            </a:r>
          </a:p>
          <a:p>
            <a:r>
              <a:rPr lang="en-US" altLang="en-US" dirty="0"/>
              <a:t>Although the probability of bucket overflow can be reduced, it cannot be eliminated; it is handled by using </a:t>
            </a:r>
            <a:r>
              <a:rPr lang="en-US" altLang="en-US" b="1" i="1" dirty="0">
                <a:solidFill>
                  <a:srgbClr val="002060"/>
                </a:solidFill>
              </a:rPr>
              <a:t>overflow buckets</a:t>
            </a:r>
            <a:r>
              <a:rPr lang="en-US" altLang="en-US" i="1" dirty="0"/>
              <a:t>.</a:t>
            </a:r>
            <a:endParaRPr lang="en-US" altLang="en-US" dirty="0"/>
          </a:p>
        </p:txBody>
      </p:sp>
    </p:spTree>
    <p:extLst>
      <p:ext uri="{BB962C8B-B14F-4D97-AF65-F5344CB8AC3E}">
        <p14:creationId xmlns:p14="http://schemas.microsoft.com/office/powerpoint/2010/main" val="29791020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Rectangle 2">
            <a:extLst>
              <a:ext uri="{FF2B5EF4-FFF2-40B4-BE49-F238E27FC236}">
                <a16:creationId xmlns:a16="http://schemas.microsoft.com/office/drawing/2014/main" id="{279E72F7-D3A3-4E47-9DCA-7CDF97CE41A3}"/>
              </a:ext>
            </a:extLst>
          </p:cNvPr>
          <p:cNvSpPr>
            <a:spLocks noGrp="1" noChangeArrowheads="1"/>
          </p:cNvSpPr>
          <p:nvPr>
            <p:ph type="title"/>
          </p:nvPr>
        </p:nvSpPr>
        <p:spPr>
          <a:xfrm>
            <a:off x="1713310" y="0"/>
            <a:ext cx="6057900" cy="597695"/>
          </a:xfrm>
        </p:spPr>
        <p:txBody>
          <a:bodyPr/>
          <a:lstStyle/>
          <a:p>
            <a:pPr>
              <a:defRPr/>
            </a:pPr>
            <a:r>
              <a:rPr lang="en-US" altLang="en-US" dirty="0">
                <a:effectLst>
                  <a:outerShdw blurRad="38100" dist="38100" dir="2700000" algn="tl">
                    <a:srgbClr val="C0C0C0"/>
                  </a:outerShdw>
                </a:effectLst>
              </a:rPr>
              <a:t>Handling of Bucket Overflows (Cont.)</a:t>
            </a:r>
          </a:p>
        </p:txBody>
      </p:sp>
      <p:sp>
        <p:nvSpPr>
          <p:cNvPr id="112643" name="Rectangle 3">
            <a:extLst>
              <a:ext uri="{FF2B5EF4-FFF2-40B4-BE49-F238E27FC236}">
                <a16:creationId xmlns:a16="http://schemas.microsoft.com/office/drawing/2014/main" id="{72707851-F199-458F-9740-4660D004E83D}"/>
              </a:ext>
            </a:extLst>
          </p:cNvPr>
          <p:cNvSpPr>
            <a:spLocks noGrp="1" noChangeArrowheads="1"/>
          </p:cNvSpPr>
          <p:nvPr>
            <p:ph type="body" idx="1"/>
          </p:nvPr>
        </p:nvSpPr>
        <p:spPr>
          <a:xfrm>
            <a:off x="1713310" y="851297"/>
            <a:ext cx="5847159" cy="3657600"/>
          </a:xfrm>
        </p:spPr>
        <p:txBody>
          <a:bodyPr/>
          <a:lstStyle/>
          <a:p>
            <a:r>
              <a:rPr lang="en-US" altLang="en-US" b="1" dirty="0">
                <a:solidFill>
                  <a:srgbClr val="002060"/>
                </a:solidFill>
              </a:rPr>
              <a:t>Overflow chaining</a:t>
            </a:r>
            <a:r>
              <a:rPr lang="en-US" altLang="en-US" dirty="0">
                <a:solidFill>
                  <a:srgbClr val="002060"/>
                </a:solidFill>
              </a:rPr>
              <a:t> </a:t>
            </a:r>
            <a:r>
              <a:rPr lang="en-US" altLang="en-US" dirty="0"/>
              <a:t>– the overflow buckets of a given bucket are chained together in a linked list.</a:t>
            </a:r>
          </a:p>
          <a:p>
            <a:r>
              <a:rPr lang="en-US" altLang="en-US" dirty="0"/>
              <a:t>Above scheme is called </a:t>
            </a:r>
            <a:r>
              <a:rPr lang="en-US" altLang="en-US" b="1" dirty="0">
                <a:solidFill>
                  <a:srgbClr val="002060"/>
                </a:solidFill>
              </a:rPr>
              <a:t>closed addressing (</a:t>
            </a:r>
            <a:r>
              <a:rPr lang="en-US" altLang="en-US" dirty="0">
                <a:solidFill>
                  <a:srgbClr val="000000"/>
                </a:solidFill>
              </a:rPr>
              <a:t>also called </a:t>
            </a:r>
            <a:r>
              <a:rPr lang="en-US" altLang="en-US" b="1" dirty="0">
                <a:solidFill>
                  <a:srgbClr val="002060"/>
                </a:solidFill>
              </a:rPr>
              <a:t>closed hashing </a:t>
            </a:r>
            <a:r>
              <a:rPr lang="en-US" altLang="en-US" b="1" dirty="0"/>
              <a:t>or </a:t>
            </a:r>
            <a:r>
              <a:rPr lang="en-US" altLang="en-US" b="1" dirty="0">
                <a:solidFill>
                  <a:srgbClr val="002060"/>
                </a:solidFill>
              </a:rPr>
              <a:t>open hashing </a:t>
            </a:r>
            <a:r>
              <a:rPr lang="en-US" altLang="en-US" dirty="0"/>
              <a:t>depending on the book you use</a:t>
            </a:r>
            <a:r>
              <a:rPr lang="en-US" altLang="en-US" b="1" dirty="0">
                <a:solidFill>
                  <a:srgbClr val="002060"/>
                </a:solidFill>
              </a:rPr>
              <a:t>)</a:t>
            </a:r>
            <a:r>
              <a:rPr lang="en-US" altLang="en-US" dirty="0"/>
              <a:t>  </a:t>
            </a:r>
          </a:p>
          <a:p>
            <a:pPr lvl="1"/>
            <a:r>
              <a:rPr lang="en-US" altLang="en-US" dirty="0"/>
              <a:t>An alternative, called </a:t>
            </a:r>
            <a:br>
              <a:rPr lang="en-US" altLang="en-US" dirty="0"/>
            </a:br>
            <a:r>
              <a:rPr lang="en-US" altLang="en-US" b="1" dirty="0">
                <a:solidFill>
                  <a:srgbClr val="002060"/>
                </a:solidFill>
              </a:rPr>
              <a:t>open addressing </a:t>
            </a:r>
            <a:br>
              <a:rPr lang="en-US" altLang="en-US" b="1" dirty="0">
                <a:solidFill>
                  <a:srgbClr val="002060"/>
                </a:solidFill>
              </a:rPr>
            </a:br>
            <a:r>
              <a:rPr lang="en-US" altLang="en-US" b="1" dirty="0">
                <a:solidFill>
                  <a:srgbClr val="002060"/>
                </a:solidFill>
              </a:rPr>
              <a:t>(</a:t>
            </a:r>
            <a:r>
              <a:rPr lang="en-US" altLang="en-US" dirty="0"/>
              <a:t>also called </a:t>
            </a:r>
            <a:br>
              <a:rPr lang="en-US" altLang="en-US" dirty="0"/>
            </a:br>
            <a:r>
              <a:rPr lang="en-US" altLang="en-US" b="1" dirty="0">
                <a:solidFill>
                  <a:srgbClr val="002060"/>
                </a:solidFill>
              </a:rPr>
              <a:t>open hashing </a:t>
            </a:r>
            <a:r>
              <a:rPr lang="en-US" altLang="en-US" dirty="0"/>
              <a:t>or</a:t>
            </a:r>
            <a:r>
              <a:rPr lang="en-US" altLang="en-US" b="1" dirty="0"/>
              <a:t> </a:t>
            </a:r>
            <a:br>
              <a:rPr lang="en-US" altLang="en-US" b="1" dirty="0"/>
            </a:br>
            <a:r>
              <a:rPr lang="en-US" altLang="en-US" b="1" dirty="0">
                <a:solidFill>
                  <a:srgbClr val="002060"/>
                </a:solidFill>
              </a:rPr>
              <a:t>closed hashing </a:t>
            </a:r>
            <a:br>
              <a:rPr lang="en-US" altLang="en-US" b="1" dirty="0">
                <a:solidFill>
                  <a:srgbClr val="0000FF"/>
                </a:solidFill>
              </a:rPr>
            </a:br>
            <a:r>
              <a:rPr lang="en-US" altLang="en-US" dirty="0"/>
              <a:t>depending on the                                                                                    book you use) which                                                                           does not use over-                                                                                     flow buckets, is not                                                                         suitable for database                                                                               applications.</a:t>
            </a:r>
          </a:p>
          <a:p>
            <a:endParaRPr lang="en-US" altLang="en-US" dirty="0"/>
          </a:p>
        </p:txBody>
      </p:sp>
      <p:pic>
        <p:nvPicPr>
          <p:cNvPr id="112644" name="Picture 6">
            <a:extLst>
              <a:ext uri="{FF2B5EF4-FFF2-40B4-BE49-F238E27FC236}">
                <a16:creationId xmlns:a16="http://schemas.microsoft.com/office/drawing/2014/main" id="{15758074-D6CE-40EA-AEF2-7A68D90B6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447" y="1896661"/>
            <a:ext cx="3436083" cy="245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848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84C5E313-37C7-406F-85DF-73D76888BBB3}"/>
              </a:ext>
            </a:extLst>
          </p:cNvPr>
          <p:cNvSpPr>
            <a:spLocks noGrp="1" noChangeArrowheads="1"/>
          </p:cNvSpPr>
          <p:nvPr>
            <p:ph type="title"/>
          </p:nvPr>
        </p:nvSpPr>
        <p:spPr>
          <a:xfrm>
            <a:off x="1659732" y="211931"/>
            <a:ext cx="6255544" cy="342900"/>
          </a:xfrm>
        </p:spPr>
        <p:txBody>
          <a:bodyPr/>
          <a:lstStyle/>
          <a:p>
            <a:pPr>
              <a:defRPr/>
            </a:pPr>
            <a:r>
              <a:rPr lang="en-US" altLang="en-US" dirty="0">
                <a:effectLst>
                  <a:outerShdw blurRad="38100" dist="38100" dir="2700000" algn="tl">
                    <a:srgbClr val="C0C0C0"/>
                  </a:outerShdw>
                </a:effectLst>
              </a:rPr>
              <a:t>Classification of Physical Storage Media</a:t>
            </a:r>
          </a:p>
        </p:txBody>
      </p:sp>
      <p:sp>
        <p:nvSpPr>
          <p:cNvPr id="9219" name="Rectangle 3">
            <a:extLst>
              <a:ext uri="{FF2B5EF4-FFF2-40B4-BE49-F238E27FC236}">
                <a16:creationId xmlns:a16="http://schemas.microsoft.com/office/drawing/2014/main" id="{758B2F7D-08DB-4ED7-9A17-6FAED6DF0C90}"/>
              </a:ext>
            </a:extLst>
          </p:cNvPr>
          <p:cNvSpPr>
            <a:spLocks noGrp="1" noChangeArrowheads="1"/>
          </p:cNvSpPr>
          <p:nvPr>
            <p:ph type="body" idx="1"/>
          </p:nvPr>
        </p:nvSpPr>
        <p:spPr>
          <a:xfrm>
            <a:off x="1721841" y="918595"/>
            <a:ext cx="5658061" cy="3345660"/>
          </a:xfrm>
        </p:spPr>
        <p:txBody>
          <a:bodyPr/>
          <a:lstStyle/>
          <a:p>
            <a:pPr>
              <a:spcAft>
                <a:spcPts val="0"/>
              </a:spcAft>
            </a:pPr>
            <a:r>
              <a:rPr lang="en-US" altLang="en-US" dirty="0"/>
              <a:t>Can differentiate storage into:</a:t>
            </a:r>
          </a:p>
          <a:p>
            <a:pPr lvl="1">
              <a:spcAft>
                <a:spcPts val="0"/>
              </a:spcAft>
            </a:pPr>
            <a:r>
              <a:rPr lang="en-US" altLang="en-US" b="1" dirty="0">
                <a:solidFill>
                  <a:srgbClr val="002060"/>
                </a:solidFill>
              </a:rPr>
              <a:t>volatile storage</a:t>
            </a:r>
            <a:r>
              <a:rPr lang="en-US" altLang="en-US" b="1" dirty="0"/>
              <a:t>: </a:t>
            </a:r>
            <a:r>
              <a:rPr lang="en-US" altLang="en-US" dirty="0"/>
              <a:t>loses contents when power is switched off</a:t>
            </a:r>
          </a:p>
          <a:p>
            <a:pPr lvl="1">
              <a:spcAft>
                <a:spcPts val="0"/>
              </a:spcAft>
            </a:pPr>
            <a:r>
              <a:rPr lang="en-US" altLang="en-US" b="1" dirty="0">
                <a:solidFill>
                  <a:srgbClr val="002060"/>
                </a:solidFill>
              </a:rPr>
              <a:t>non-volatile storage</a:t>
            </a:r>
            <a:r>
              <a:rPr lang="en-US" altLang="en-US" dirty="0"/>
              <a:t>: </a:t>
            </a:r>
          </a:p>
          <a:p>
            <a:pPr lvl="2">
              <a:spcAft>
                <a:spcPts val="0"/>
              </a:spcAft>
            </a:pPr>
            <a:r>
              <a:rPr lang="en-US" altLang="en-US" dirty="0"/>
              <a:t>Contents persist even when power is switched off. </a:t>
            </a:r>
          </a:p>
          <a:p>
            <a:pPr lvl="2">
              <a:spcAft>
                <a:spcPts val="0"/>
              </a:spcAft>
            </a:pPr>
            <a:r>
              <a:rPr lang="en-US" altLang="en-US" dirty="0"/>
              <a:t>Includes secondary and tertiary storage, as well as batter-backed up main-memory.</a:t>
            </a:r>
          </a:p>
          <a:p>
            <a:pPr>
              <a:spcAft>
                <a:spcPts val="0"/>
              </a:spcAft>
            </a:pPr>
            <a:r>
              <a:rPr lang="en-US" altLang="en-US" dirty="0"/>
              <a:t>Factors affecting choice of storage media include</a:t>
            </a:r>
          </a:p>
          <a:p>
            <a:pPr lvl="1">
              <a:spcAft>
                <a:spcPts val="0"/>
              </a:spcAft>
            </a:pPr>
            <a:r>
              <a:rPr lang="en-US" altLang="en-US" dirty="0"/>
              <a:t>Speed with which data can be accessed</a:t>
            </a:r>
          </a:p>
          <a:p>
            <a:pPr lvl="1">
              <a:spcAft>
                <a:spcPts val="0"/>
              </a:spcAft>
            </a:pPr>
            <a:r>
              <a:rPr lang="en-US" altLang="en-US" dirty="0"/>
              <a:t>Cost per unit of data</a:t>
            </a:r>
          </a:p>
          <a:p>
            <a:pPr lvl="1">
              <a:spcAft>
                <a:spcPts val="0"/>
              </a:spcAft>
            </a:pPr>
            <a:r>
              <a:rPr lang="en-US" altLang="en-US" dirty="0"/>
              <a:t>Reliability</a:t>
            </a:r>
          </a:p>
          <a:p>
            <a:pPr lvl="1"/>
            <a:endParaRPr lang="en-US" altLang="en-US" sz="1500" dirty="0"/>
          </a:p>
        </p:txBody>
      </p:sp>
    </p:spTree>
    <p:extLst>
      <p:ext uri="{BB962C8B-B14F-4D97-AF65-F5344CB8AC3E}">
        <p14:creationId xmlns:p14="http://schemas.microsoft.com/office/powerpoint/2010/main" val="1919283287"/>
      </p:ext>
    </p:extLst>
  </p:cSld>
  <p:clrMapOvr>
    <a:masterClrMapping/>
  </p:clrMapOvr>
  <p:transition spd="slow"/>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5410" name="Rectangle 2">
            <a:extLst>
              <a:ext uri="{FF2B5EF4-FFF2-40B4-BE49-F238E27FC236}">
                <a16:creationId xmlns:a16="http://schemas.microsoft.com/office/drawing/2014/main" id="{DC539456-4AB4-4449-BD6E-4A05722E7939}"/>
              </a:ext>
            </a:extLst>
          </p:cNvPr>
          <p:cNvSpPr>
            <a:spLocks noGrp="1" noChangeArrowheads="1"/>
          </p:cNvSpPr>
          <p:nvPr>
            <p:ph type="title"/>
          </p:nvPr>
        </p:nvSpPr>
        <p:spPr>
          <a:xfrm>
            <a:off x="1525192" y="275555"/>
            <a:ext cx="6268640" cy="342900"/>
          </a:xfrm>
        </p:spPr>
        <p:txBody>
          <a:bodyPr/>
          <a:lstStyle/>
          <a:p>
            <a:pPr>
              <a:defRPr/>
            </a:pPr>
            <a:r>
              <a:rPr lang="en-US" altLang="en-US" dirty="0">
                <a:effectLst>
                  <a:outerShdw blurRad="38100" dist="38100" dir="2700000" algn="tl">
                    <a:srgbClr val="C0C0C0"/>
                  </a:outerShdw>
                </a:effectLst>
              </a:rPr>
              <a:t>Example of Hash File Organization</a:t>
            </a:r>
          </a:p>
        </p:txBody>
      </p:sp>
      <p:sp>
        <p:nvSpPr>
          <p:cNvPr id="106499" name="Rectangle 3">
            <a:extLst>
              <a:ext uri="{FF2B5EF4-FFF2-40B4-BE49-F238E27FC236}">
                <a16:creationId xmlns:a16="http://schemas.microsoft.com/office/drawing/2014/main" id="{D31F5434-B6D2-4FB9-8B66-9D64F5F9F0F0}"/>
              </a:ext>
            </a:extLst>
          </p:cNvPr>
          <p:cNvSpPr>
            <a:spLocks noGrp="1" noChangeArrowheads="1"/>
          </p:cNvSpPr>
          <p:nvPr>
            <p:ph type="body" idx="1"/>
          </p:nvPr>
        </p:nvSpPr>
        <p:spPr>
          <a:xfrm>
            <a:off x="2096695" y="1403739"/>
            <a:ext cx="5599509" cy="2025257"/>
          </a:xfrm>
        </p:spPr>
        <p:txBody>
          <a:bodyPr/>
          <a:lstStyle/>
          <a:p>
            <a:r>
              <a:rPr lang="en-US" altLang="en-US" dirty="0"/>
              <a:t>There are 10 buckets,</a:t>
            </a:r>
          </a:p>
          <a:p>
            <a:r>
              <a:rPr lang="en-US" altLang="en-US" dirty="0"/>
              <a:t>The binary representation of the </a:t>
            </a:r>
            <a:r>
              <a:rPr lang="en-US" altLang="en-US" i="1" dirty="0"/>
              <a:t>I </a:t>
            </a:r>
            <a:r>
              <a:rPr lang="en-US" altLang="en-US" baseline="30000" dirty="0" err="1"/>
              <a:t>th</a:t>
            </a:r>
            <a:r>
              <a:rPr lang="en-US" altLang="en-US" dirty="0"/>
              <a:t> character is assumed to be the integer </a:t>
            </a:r>
            <a:r>
              <a:rPr lang="en-US" altLang="en-US" i="1" dirty="0"/>
              <a:t>i.</a:t>
            </a:r>
            <a:endParaRPr lang="en-US" altLang="en-US" dirty="0"/>
          </a:p>
          <a:p>
            <a:r>
              <a:rPr lang="en-US" altLang="en-US" dirty="0"/>
              <a:t>The hash function returns the sum of the binary representations of the characters modulo 10</a:t>
            </a:r>
          </a:p>
          <a:p>
            <a:pPr lvl="1"/>
            <a:r>
              <a:rPr lang="en-US" altLang="en-US" dirty="0"/>
              <a:t>E.g. h(Music) = 1        h(History) = 2   </a:t>
            </a:r>
            <a:br>
              <a:rPr lang="en-US" altLang="en-US" dirty="0"/>
            </a:br>
            <a:r>
              <a:rPr lang="en-US" altLang="en-US" dirty="0"/>
              <a:t>        h(Physics) =  3   h(Elec. Eng.) = 3</a:t>
            </a:r>
          </a:p>
        </p:txBody>
      </p:sp>
      <p:sp>
        <p:nvSpPr>
          <p:cNvPr id="106500" name="Text Box 4">
            <a:extLst>
              <a:ext uri="{FF2B5EF4-FFF2-40B4-BE49-F238E27FC236}">
                <a16:creationId xmlns:a16="http://schemas.microsoft.com/office/drawing/2014/main" id="{A54A1832-9303-4EA8-9F3B-4B4B751F9A97}"/>
              </a:ext>
            </a:extLst>
          </p:cNvPr>
          <p:cNvSpPr txBox="1">
            <a:spLocks noChangeArrowheads="1"/>
          </p:cNvSpPr>
          <p:nvPr/>
        </p:nvSpPr>
        <p:spPr bwMode="auto">
          <a:xfrm>
            <a:off x="1818085" y="704293"/>
            <a:ext cx="4782078"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br>
              <a:rPr kumimoji="0" lang="en-US" altLang="en-US" sz="1275" dirty="0">
                <a:solidFill>
                  <a:srgbClr val="000000"/>
                </a:solidFill>
              </a:rPr>
            </a:br>
            <a:r>
              <a:rPr kumimoji="0" lang="en-US" altLang="en-US" sz="1275" dirty="0">
                <a:solidFill>
                  <a:srgbClr val="000000"/>
                </a:solidFill>
              </a:rPr>
              <a:t>Hash file organization of </a:t>
            </a:r>
            <a:r>
              <a:rPr kumimoji="0" lang="en-US" altLang="en-US" sz="1275" i="1" dirty="0">
                <a:solidFill>
                  <a:srgbClr val="000000"/>
                </a:solidFill>
              </a:rPr>
              <a:t>instructor</a:t>
            </a:r>
            <a:r>
              <a:rPr kumimoji="0" lang="en-US" altLang="en-US" sz="1275" dirty="0">
                <a:solidFill>
                  <a:srgbClr val="000000"/>
                </a:solidFill>
              </a:rPr>
              <a:t> file, using </a:t>
            </a:r>
            <a:r>
              <a:rPr kumimoji="0" lang="en-US" altLang="en-US" sz="1275" i="1" dirty="0">
                <a:solidFill>
                  <a:srgbClr val="000000"/>
                </a:solidFill>
              </a:rPr>
              <a:t>dept_name </a:t>
            </a:r>
            <a:r>
              <a:rPr kumimoji="0" lang="en-US" altLang="en-US" sz="1275" dirty="0">
                <a:solidFill>
                  <a:srgbClr val="000000"/>
                </a:solidFill>
              </a:rPr>
              <a:t>as key</a:t>
            </a:r>
            <a:br>
              <a:rPr kumimoji="0" lang="en-US" altLang="en-US" sz="1275" dirty="0">
                <a:solidFill>
                  <a:srgbClr val="000000"/>
                </a:solidFill>
              </a:rPr>
            </a:br>
            <a:r>
              <a:rPr kumimoji="0" lang="en-US" altLang="en-US" sz="1275" dirty="0">
                <a:solidFill>
                  <a:srgbClr val="000000"/>
                </a:solidFill>
              </a:rPr>
              <a:t> (See figure in next slide.)</a:t>
            </a:r>
          </a:p>
        </p:txBody>
      </p:sp>
    </p:spTree>
    <p:extLst>
      <p:ext uri="{BB962C8B-B14F-4D97-AF65-F5344CB8AC3E}">
        <p14:creationId xmlns:p14="http://schemas.microsoft.com/office/powerpoint/2010/main" val="4241929164"/>
      </p:ext>
    </p:extLst>
  </p:cSld>
  <p:clrMapOvr>
    <a:masterClrMapping/>
  </p:clrMapOvr>
  <p:transition spd="slow"/>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Rectangle 2">
            <a:extLst>
              <a:ext uri="{FF2B5EF4-FFF2-40B4-BE49-F238E27FC236}">
                <a16:creationId xmlns:a16="http://schemas.microsoft.com/office/drawing/2014/main" id="{8A3B5075-8130-4281-882A-D976C0672A5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Hash File Organization </a:t>
            </a:r>
          </a:p>
        </p:txBody>
      </p:sp>
      <p:sp>
        <p:nvSpPr>
          <p:cNvPr id="108547" name="Text Box 3">
            <a:extLst>
              <a:ext uri="{FF2B5EF4-FFF2-40B4-BE49-F238E27FC236}">
                <a16:creationId xmlns:a16="http://schemas.microsoft.com/office/drawing/2014/main" id="{4BAE5A9F-1290-412E-968C-F49355AF344F}"/>
              </a:ext>
            </a:extLst>
          </p:cNvPr>
          <p:cNvSpPr txBox="1">
            <a:spLocks noChangeArrowheads="1"/>
          </p:cNvSpPr>
          <p:nvPr/>
        </p:nvSpPr>
        <p:spPr bwMode="auto">
          <a:xfrm>
            <a:off x="1968623" y="834615"/>
            <a:ext cx="522632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75" dirty="0">
                <a:solidFill>
                  <a:srgbClr val="000000"/>
                </a:solidFill>
              </a:rPr>
              <a:t>Hash file organization of </a:t>
            </a:r>
            <a:r>
              <a:rPr kumimoji="0" lang="en-US" altLang="en-US" sz="1275" i="1" dirty="0">
                <a:solidFill>
                  <a:srgbClr val="000000"/>
                </a:solidFill>
              </a:rPr>
              <a:t>instructor</a:t>
            </a:r>
            <a:r>
              <a:rPr kumimoji="0" lang="en-US" altLang="en-US" sz="1275" dirty="0">
                <a:solidFill>
                  <a:srgbClr val="000000"/>
                </a:solidFill>
              </a:rPr>
              <a:t> file, using </a:t>
            </a:r>
            <a:r>
              <a:rPr kumimoji="0" lang="en-US" altLang="en-US" sz="1275" i="1" dirty="0">
                <a:solidFill>
                  <a:srgbClr val="000000"/>
                </a:solidFill>
              </a:rPr>
              <a:t>dept_name </a:t>
            </a:r>
            <a:r>
              <a:rPr kumimoji="0" lang="en-US" altLang="en-US" sz="1275" dirty="0">
                <a:solidFill>
                  <a:srgbClr val="000000"/>
                </a:solidFill>
              </a:rPr>
              <a:t>as key.</a:t>
            </a:r>
          </a:p>
        </p:txBody>
      </p:sp>
      <p:pic>
        <p:nvPicPr>
          <p:cNvPr id="108548" name="Picture 6">
            <a:extLst>
              <a:ext uri="{FF2B5EF4-FFF2-40B4-BE49-F238E27FC236}">
                <a16:creationId xmlns:a16="http://schemas.microsoft.com/office/drawing/2014/main" id="{3298B221-151A-44EB-AECB-B6F776393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610" y="1269061"/>
            <a:ext cx="4220765" cy="333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92706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a:extLst>
              <a:ext uri="{FF2B5EF4-FFF2-40B4-BE49-F238E27FC236}">
                <a16:creationId xmlns:a16="http://schemas.microsoft.com/office/drawing/2014/main" id="{9EB85E01-AB48-4CA9-A569-E29B02BAC6C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Deficiencies of Static Hashing</a:t>
            </a:r>
          </a:p>
        </p:txBody>
      </p:sp>
      <p:sp>
        <p:nvSpPr>
          <p:cNvPr id="120835" name="Rectangle 3">
            <a:extLst>
              <a:ext uri="{FF2B5EF4-FFF2-40B4-BE49-F238E27FC236}">
                <a16:creationId xmlns:a16="http://schemas.microsoft.com/office/drawing/2014/main" id="{7141BECF-8644-459C-B0A2-A3A738C22504}"/>
              </a:ext>
            </a:extLst>
          </p:cNvPr>
          <p:cNvSpPr>
            <a:spLocks noGrp="1" noChangeArrowheads="1"/>
          </p:cNvSpPr>
          <p:nvPr>
            <p:ph type="body" idx="1"/>
          </p:nvPr>
        </p:nvSpPr>
        <p:spPr>
          <a:xfrm>
            <a:off x="1818085" y="851297"/>
            <a:ext cx="5656913" cy="3257550"/>
          </a:xfrm>
        </p:spPr>
        <p:txBody>
          <a:bodyPr/>
          <a:lstStyle/>
          <a:p>
            <a:r>
              <a:rPr lang="en-US" altLang="en-US" dirty="0"/>
              <a:t>In static hashing, function </a:t>
            </a:r>
            <a:r>
              <a:rPr lang="en-US" altLang="en-US" i="1" dirty="0"/>
              <a:t>h</a:t>
            </a:r>
            <a:r>
              <a:rPr lang="en-US" altLang="en-US" dirty="0"/>
              <a:t> maps search-key values to a fixed set of </a:t>
            </a:r>
            <a:r>
              <a:rPr lang="en-US" altLang="en-US" i="1" dirty="0"/>
              <a:t>B</a:t>
            </a:r>
            <a:r>
              <a:rPr lang="en-US" altLang="en-US" dirty="0"/>
              <a:t> of bucket addresses. Databases grow or shrink with time. </a:t>
            </a:r>
          </a:p>
          <a:p>
            <a:pPr lvl="1"/>
            <a:r>
              <a:rPr lang="en-US" altLang="en-US" dirty="0"/>
              <a:t>If initial number of buckets is too small, and file grows, performance will degrade due to too much overflows.</a:t>
            </a:r>
          </a:p>
          <a:p>
            <a:pPr lvl="1"/>
            <a:r>
              <a:rPr lang="en-US" altLang="en-US" dirty="0"/>
              <a:t>If space is allocated for anticipated growth, a significant amount of space will be wasted initially (and buckets will be </a:t>
            </a:r>
            <a:r>
              <a:rPr lang="en-US" altLang="en-US" dirty="0" err="1"/>
              <a:t>underfull</a:t>
            </a:r>
            <a:r>
              <a:rPr lang="en-US" altLang="en-US" dirty="0"/>
              <a:t>).</a:t>
            </a:r>
          </a:p>
          <a:p>
            <a:pPr lvl="1"/>
            <a:r>
              <a:rPr lang="en-US" altLang="en-US" dirty="0"/>
              <a:t>If database shrinks, again space will be wasted.</a:t>
            </a:r>
          </a:p>
          <a:p>
            <a:r>
              <a:rPr lang="en-US" altLang="en-US" dirty="0"/>
              <a:t>One solution: periodic re-organization of the file with a new hash function</a:t>
            </a:r>
          </a:p>
          <a:p>
            <a:pPr lvl="1"/>
            <a:r>
              <a:rPr lang="en-US" altLang="en-US" dirty="0"/>
              <a:t>Expensive, disrupts normal operations</a:t>
            </a:r>
          </a:p>
          <a:p>
            <a:r>
              <a:rPr lang="en-US" altLang="en-US" dirty="0"/>
              <a:t>Better solution: allow the number of buckets to be modified dynamically. </a:t>
            </a:r>
          </a:p>
        </p:txBody>
      </p:sp>
    </p:spTree>
    <p:extLst>
      <p:ext uri="{BB962C8B-B14F-4D97-AF65-F5344CB8AC3E}">
        <p14:creationId xmlns:p14="http://schemas.microsoft.com/office/powerpoint/2010/main" val="38864190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B1586-17B2-4D51-A701-D7FE0A2AF590}"/>
              </a:ext>
            </a:extLst>
          </p:cNvPr>
          <p:cNvSpPr>
            <a:spLocks noGrp="1"/>
          </p:cNvSpPr>
          <p:nvPr>
            <p:ph type="title"/>
          </p:nvPr>
        </p:nvSpPr>
        <p:spPr/>
        <p:txBody>
          <a:bodyPr/>
          <a:lstStyle/>
          <a:p>
            <a:pPr>
              <a:defRPr/>
            </a:pPr>
            <a:r>
              <a:rPr lang="en-IN" dirty="0"/>
              <a:t>Dynamic Hashing</a:t>
            </a:r>
          </a:p>
        </p:txBody>
      </p:sp>
      <p:sp>
        <p:nvSpPr>
          <p:cNvPr id="122883" name="Content Placeholder 2">
            <a:extLst>
              <a:ext uri="{FF2B5EF4-FFF2-40B4-BE49-F238E27FC236}">
                <a16:creationId xmlns:a16="http://schemas.microsoft.com/office/drawing/2014/main" id="{D631710E-935B-49D2-ABC2-3AA06A6A8EA4}"/>
              </a:ext>
            </a:extLst>
          </p:cNvPr>
          <p:cNvSpPr>
            <a:spLocks noGrp="1" noChangeArrowheads="1"/>
          </p:cNvSpPr>
          <p:nvPr>
            <p:ph idx="1"/>
          </p:nvPr>
        </p:nvSpPr>
        <p:spPr>
          <a:xfrm>
            <a:off x="1768876" y="800747"/>
            <a:ext cx="5760177" cy="3947602"/>
          </a:xfrm>
        </p:spPr>
        <p:txBody>
          <a:bodyPr/>
          <a:lstStyle/>
          <a:p>
            <a:r>
              <a:rPr lang="en-IN" altLang="en-US" dirty="0"/>
              <a:t>Periodic rehashing</a:t>
            </a:r>
          </a:p>
          <a:p>
            <a:pPr lvl="1"/>
            <a:r>
              <a:rPr lang="en-IN" altLang="en-US" dirty="0"/>
              <a:t>If number of entries in a hash table becomes (say) 1.5 times size of hash table, </a:t>
            </a:r>
          </a:p>
          <a:p>
            <a:pPr lvl="2"/>
            <a:r>
              <a:rPr lang="en-IN" altLang="en-US" dirty="0"/>
              <a:t>create new hash table of size  (say) 2 times the size of the previous hash table</a:t>
            </a:r>
          </a:p>
          <a:p>
            <a:pPr lvl="2"/>
            <a:r>
              <a:rPr lang="en-IN" altLang="en-US" dirty="0"/>
              <a:t>Rehash all entries to new table</a:t>
            </a:r>
          </a:p>
          <a:p>
            <a:r>
              <a:rPr lang="en-IN" altLang="en-US" dirty="0"/>
              <a:t>Linear Hashing</a:t>
            </a:r>
          </a:p>
          <a:p>
            <a:pPr lvl="1"/>
            <a:r>
              <a:rPr lang="en-IN" altLang="en-US" dirty="0"/>
              <a:t>Do rehashing in an incremental manner</a:t>
            </a:r>
          </a:p>
          <a:p>
            <a:r>
              <a:rPr lang="en-IN" altLang="en-US" dirty="0"/>
              <a:t>Extendable Hashing</a:t>
            </a:r>
          </a:p>
          <a:p>
            <a:pPr lvl="1"/>
            <a:r>
              <a:rPr lang="en-IN" altLang="en-US" dirty="0"/>
              <a:t>Tailored to disk based hashing, with buckets shared by multiple hash values</a:t>
            </a:r>
          </a:p>
          <a:p>
            <a:pPr lvl="1"/>
            <a:r>
              <a:rPr lang="en-IN" altLang="en-US" dirty="0"/>
              <a:t>Doubling of # of entries in hash table, without doubling # of buckets</a:t>
            </a:r>
          </a:p>
        </p:txBody>
      </p:sp>
    </p:spTree>
    <p:extLst>
      <p:ext uri="{BB962C8B-B14F-4D97-AF65-F5344CB8AC3E}">
        <p14:creationId xmlns:p14="http://schemas.microsoft.com/office/powerpoint/2010/main" val="36751698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2514" name="Rectangle 2">
            <a:extLst>
              <a:ext uri="{FF2B5EF4-FFF2-40B4-BE49-F238E27FC236}">
                <a16:creationId xmlns:a16="http://schemas.microsoft.com/office/drawing/2014/main" id="{C6973200-5778-4C3E-B831-BA4D4B58291E}"/>
              </a:ext>
            </a:extLst>
          </p:cNvPr>
          <p:cNvSpPr>
            <a:spLocks noGrp="1" noChangeArrowheads="1"/>
          </p:cNvSpPr>
          <p:nvPr>
            <p:ph type="title"/>
          </p:nvPr>
        </p:nvSpPr>
        <p:spPr>
          <a:xfrm>
            <a:off x="1419225" y="171450"/>
            <a:ext cx="6815138" cy="342900"/>
          </a:xfrm>
        </p:spPr>
        <p:txBody>
          <a:bodyPr/>
          <a:lstStyle/>
          <a:p>
            <a:pPr>
              <a:defRPr/>
            </a:pPr>
            <a:r>
              <a:rPr lang="en-US" altLang="en-US">
                <a:effectLst>
                  <a:outerShdw blurRad="38100" dist="38100" dir="2700000" algn="tl">
                    <a:srgbClr val="C0C0C0"/>
                  </a:outerShdw>
                </a:effectLst>
              </a:rPr>
              <a:t>Comparison of Ordered Indexing and Hashing</a:t>
            </a:r>
          </a:p>
        </p:txBody>
      </p:sp>
      <p:sp>
        <p:nvSpPr>
          <p:cNvPr id="123907" name="Rectangle 3">
            <a:extLst>
              <a:ext uri="{FF2B5EF4-FFF2-40B4-BE49-F238E27FC236}">
                <a16:creationId xmlns:a16="http://schemas.microsoft.com/office/drawing/2014/main" id="{5748324B-2425-4374-8C0E-BD482CFCFBD9}"/>
              </a:ext>
            </a:extLst>
          </p:cNvPr>
          <p:cNvSpPr>
            <a:spLocks noGrp="1" noChangeArrowheads="1"/>
          </p:cNvSpPr>
          <p:nvPr>
            <p:ph type="body" idx="1"/>
          </p:nvPr>
        </p:nvSpPr>
        <p:spPr>
          <a:xfrm>
            <a:off x="1788851" y="820342"/>
            <a:ext cx="5712781" cy="3677840"/>
          </a:xfrm>
        </p:spPr>
        <p:txBody>
          <a:bodyPr/>
          <a:lstStyle/>
          <a:p>
            <a:r>
              <a:rPr lang="en-US" altLang="en-US" dirty="0"/>
              <a:t>Cost of periodic re-organization</a:t>
            </a:r>
          </a:p>
          <a:p>
            <a:r>
              <a:rPr lang="en-US" altLang="en-US" dirty="0"/>
              <a:t>Relative frequency of insertions and deletions</a:t>
            </a:r>
          </a:p>
          <a:p>
            <a:r>
              <a:rPr lang="en-US" altLang="en-US" dirty="0"/>
              <a:t>Is it desirable to optimize average access time at the expense of worst-case access time?</a:t>
            </a:r>
          </a:p>
          <a:p>
            <a:r>
              <a:rPr lang="en-US" altLang="en-US" dirty="0"/>
              <a:t>Expected type of queries:</a:t>
            </a:r>
          </a:p>
          <a:p>
            <a:pPr lvl="1"/>
            <a:r>
              <a:rPr lang="en-US" altLang="en-US" dirty="0"/>
              <a:t>Hashing is generally better at retrieving records having a specified value of the key.</a:t>
            </a:r>
          </a:p>
          <a:p>
            <a:pPr lvl="1"/>
            <a:r>
              <a:rPr lang="en-US" altLang="en-US" dirty="0"/>
              <a:t>If range queries are common, ordered indices are to be preferred</a:t>
            </a:r>
          </a:p>
          <a:p>
            <a:r>
              <a:rPr lang="en-US" altLang="en-US" dirty="0"/>
              <a:t>In practice:</a:t>
            </a:r>
          </a:p>
          <a:p>
            <a:pPr lvl="1"/>
            <a:r>
              <a:rPr lang="en-US" altLang="en-US" dirty="0"/>
              <a:t>PostgreSQL supports hash indices, but discourages use due to poor performance</a:t>
            </a:r>
          </a:p>
          <a:p>
            <a:pPr lvl="1"/>
            <a:r>
              <a:rPr lang="en-US" altLang="en-US" dirty="0"/>
              <a:t>Oracle supports static hash organization, but not hash indices</a:t>
            </a:r>
          </a:p>
          <a:p>
            <a:pPr lvl="1"/>
            <a:r>
              <a:rPr lang="en-US" altLang="en-US" dirty="0" err="1"/>
              <a:t>SQLServer</a:t>
            </a:r>
            <a:r>
              <a:rPr lang="en-US" altLang="en-US" dirty="0"/>
              <a:t> supports only B</a:t>
            </a:r>
            <a:r>
              <a:rPr lang="en-US" altLang="en-US" baseline="30000" dirty="0"/>
              <a:t>+</a:t>
            </a:r>
            <a:r>
              <a:rPr lang="en-US" altLang="en-US" dirty="0"/>
              <a:t>-trees</a:t>
            </a:r>
          </a:p>
        </p:txBody>
      </p:sp>
    </p:spTree>
    <p:extLst>
      <p:ext uri="{BB962C8B-B14F-4D97-AF65-F5344CB8AC3E}">
        <p14:creationId xmlns:p14="http://schemas.microsoft.com/office/powerpoint/2010/main" val="37362957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1074" name="Rectangle 2">
            <a:extLst>
              <a:ext uri="{FF2B5EF4-FFF2-40B4-BE49-F238E27FC236}">
                <a16:creationId xmlns:a16="http://schemas.microsoft.com/office/drawing/2014/main" id="{2C9F485D-F4F8-4455-9371-C52B178D548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Multiple-Key Access</a:t>
            </a:r>
          </a:p>
        </p:txBody>
      </p:sp>
      <p:sp>
        <p:nvSpPr>
          <p:cNvPr id="1411075" name="Rectangle 3">
            <a:extLst>
              <a:ext uri="{FF2B5EF4-FFF2-40B4-BE49-F238E27FC236}">
                <a16:creationId xmlns:a16="http://schemas.microsoft.com/office/drawing/2014/main" id="{D9D8D23E-D0D5-474D-899D-518B5857DB5B}"/>
              </a:ext>
            </a:extLst>
          </p:cNvPr>
          <p:cNvSpPr>
            <a:spLocks noGrp="1" noChangeArrowheads="1"/>
          </p:cNvSpPr>
          <p:nvPr>
            <p:ph type="body" idx="1"/>
          </p:nvPr>
        </p:nvSpPr>
        <p:spPr>
          <a:xfrm>
            <a:off x="1764506" y="826294"/>
            <a:ext cx="5715000" cy="3486150"/>
          </a:xfrm>
        </p:spPr>
        <p:txBody>
          <a:bodyPr/>
          <a:lstStyle/>
          <a:p>
            <a:pPr>
              <a:lnSpc>
                <a:spcPct val="90000"/>
              </a:lnSpc>
            </a:pPr>
            <a:r>
              <a:rPr lang="en-US" altLang="en-US" dirty="0"/>
              <a:t>Use multiple indices for certain types of queries.</a:t>
            </a:r>
          </a:p>
          <a:p>
            <a:pPr>
              <a:lnSpc>
                <a:spcPct val="90000"/>
              </a:lnSpc>
            </a:pPr>
            <a:r>
              <a:rPr lang="en-US" altLang="en-US" dirty="0"/>
              <a:t>Example: </a:t>
            </a:r>
          </a:p>
          <a:p>
            <a:pPr lvl="1">
              <a:lnSpc>
                <a:spcPct val="90000"/>
              </a:lnSpc>
              <a:buFont typeface="Monotype Sorts" pitchFamily="-65" charset="2"/>
              <a:buNone/>
            </a:pPr>
            <a:r>
              <a:rPr lang="en-US" altLang="en-US" b="1" dirty="0"/>
              <a:t>select </a:t>
            </a:r>
            <a:r>
              <a:rPr lang="en-US" altLang="en-US" i="1" dirty="0"/>
              <a:t>ID</a:t>
            </a:r>
          </a:p>
          <a:p>
            <a:pPr lvl="1">
              <a:lnSpc>
                <a:spcPct val="90000"/>
              </a:lnSpc>
              <a:buFont typeface="Monotype Sorts" pitchFamily="-65" charset="2"/>
              <a:buNone/>
            </a:pPr>
            <a:r>
              <a:rPr lang="en-US" altLang="en-US" b="1" dirty="0"/>
              <a:t>from</a:t>
            </a:r>
            <a:r>
              <a:rPr lang="en-US" altLang="en-US" i="1" dirty="0"/>
              <a:t> instructor</a:t>
            </a:r>
          </a:p>
          <a:p>
            <a:pPr lvl="1">
              <a:lnSpc>
                <a:spcPct val="90000"/>
              </a:lnSpc>
              <a:buFont typeface="Monotype Sorts" pitchFamily="-65" charset="2"/>
              <a:buNone/>
            </a:pPr>
            <a:r>
              <a:rPr lang="en-US" altLang="en-US" b="1" dirty="0"/>
              <a:t>where</a:t>
            </a:r>
            <a:r>
              <a:rPr lang="en-US" altLang="en-US" i="1" dirty="0"/>
              <a:t> dept_name </a:t>
            </a:r>
            <a:r>
              <a:rPr lang="en-US" altLang="en-US" dirty="0"/>
              <a:t>= </a:t>
            </a:r>
            <a:r>
              <a:rPr lang="ja-JP" altLang="en-US" dirty="0"/>
              <a:t>“</a:t>
            </a:r>
            <a:r>
              <a:rPr lang="en-US" altLang="ja-JP" dirty="0"/>
              <a:t>Finance</a:t>
            </a:r>
            <a:r>
              <a:rPr lang="ja-JP" altLang="en-US" dirty="0"/>
              <a:t>”</a:t>
            </a:r>
            <a:r>
              <a:rPr lang="en-US" altLang="ja-JP" dirty="0"/>
              <a:t> </a:t>
            </a:r>
            <a:r>
              <a:rPr lang="en-US" altLang="ja-JP" b="1" dirty="0"/>
              <a:t>and </a:t>
            </a:r>
            <a:r>
              <a:rPr lang="en-US" altLang="ja-JP" i="1" dirty="0"/>
              <a:t> salary</a:t>
            </a:r>
            <a:r>
              <a:rPr lang="en-US" altLang="ja-JP" dirty="0"/>
              <a:t> = 80000</a:t>
            </a:r>
          </a:p>
          <a:p>
            <a:pPr>
              <a:lnSpc>
                <a:spcPct val="90000"/>
              </a:lnSpc>
            </a:pPr>
            <a:r>
              <a:rPr lang="en-US" altLang="en-US" dirty="0"/>
              <a:t>Possible strategies for processing query using indices on single attributes:</a:t>
            </a:r>
          </a:p>
          <a:p>
            <a:pPr lvl="1">
              <a:lnSpc>
                <a:spcPct val="90000"/>
              </a:lnSpc>
              <a:buFont typeface="Monotype Sorts" pitchFamily="-65" charset="2"/>
              <a:buNone/>
            </a:pPr>
            <a:r>
              <a:rPr lang="en-US" altLang="en-US" dirty="0"/>
              <a:t>1.	Use index on </a:t>
            </a:r>
            <a:r>
              <a:rPr lang="en-US" altLang="en-US" i="1" dirty="0"/>
              <a:t>dept_name </a:t>
            </a:r>
            <a:r>
              <a:rPr lang="en-US" altLang="en-US" dirty="0"/>
              <a:t>to find instructors with department name Finance; test </a:t>
            </a:r>
            <a:r>
              <a:rPr lang="en-US" altLang="en-US" i="1" dirty="0"/>
              <a:t>salary = 80000 </a:t>
            </a:r>
          </a:p>
          <a:p>
            <a:pPr lvl="1">
              <a:lnSpc>
                <a:spcPct val="90000"/>
              </a:lnSpc>
              <a:buFont typeface="Monotype Sorts" pitchFamily="-65" charset="2"/>
              <a:buNone/>
            </a:pPr>
            <a:r>
              <a:rPr lang="en-US" altLang="en-US" i="1" dirty="0"/>
              <a:t>2.	</a:t>
            </a:r>
            <a:r>
              <a:rPr lang="en-US" altLang="en-US" dirty="0"/>
              <a:t>Use index</a:t>
            </a:r>
            <a:r>
              <a:rPr lang="en-US" altLang="en-US" i="1" dirty="0"/>
              <a:t> </a:t>
            </a:r>
            <a:r>
              <a:rPr lang="en-US" altLang="en-US" dirty="0"/>
              <a:t>on</a:t>
            </a:r>
            <a:r>
              <a:rPr lang="en-US" altLang="en-US" i="1" dirty="0"/>
              <a:t> salary </a:t>
            </a:r>
            <a:r>
              <a:rPr lang="en-US" altLang="en-US" dirty="0"/>
              <a:t>to find instructors with a salary of $80000; test</a:t>
            </a:r>
            <a:r>
              <a:rPr lang="en-US" altLang="en-US" i="1" dirty="0"/>
              <a:t> dept_name = </a:t>
            </a:r>
            <a:r>
              <a:rPr lang="ja-JP" altLang="en-US" dirty="0"/>
              <a:t>“</a:t>
            </a:r>
            <a:r>
              <a:rPr lang="en-US" altLang="ja-JP" dirty="0"/>
              <a:t>Finance</a:t>
            </a:r>
            <a:r>
              <a:rPr lang="ja-JP" altLang="en-US" dirty="0"/>
              <a:t>”</a:t>
            </a:r>
            <a:r>
              <a:rPr lang="en-US" altLang="ja-JP" dirty="0"/>
              <a:t>.</a:t>
            </a:r>
          </a:p>
          <a:p>
            <a:pPr lvl="1">
              <a:lnSpc>
                <a:spcPct val="90000"/>
              </a:lnSpc>
              <a:buFont typeface="Monotype Sorts" pitchFamily="-65" charset="2"/>
              <a:buNone/>
            </a:pPr>
            <a:r>
              <a:rPr lang="en-US" altLang="en-US" dirty="0"/>
              <a:t>3.	Use </a:t>
            </a:r>
            <a:r>
              <a:rPr lang="en-US" altLang="en-US" i="1" dirty="0"/>
              <a:t>dept_name </a:t>
            </a:r>
            <a:r>
              <a:rPr lang="en-US" altLang="en-US" dirty="0"/>
              <a:t>index to find pointers to all records pertaining to the </a:t>
            </a:r>
            <a:r>
              <a:rPr lang="ja-JP" altLang="en-US" dirty="0"/>
              <a:t>“</a:t>
            </a:r>
            <a:r>
              <a:rPr lang="en-US" altLang="ja-JP" dirty="0"/>
              <a:t>Finance</a:t>
            </a:r>
            <a:r>
              <a:rPr lang="ja-JP" altLang="en-US" dirty="0"/>
              <a:t>”</a:t>
            </a:r>
            <a:r>
              <a:rPr lang="en-US" altLang="ja-JP" dirty="0"/>
              <a:t> department.  Similarly use index on </a:t>
            </a:r>
            <a:r>
              <a:rPr lang="en-US" altLang="ja-JP" i="1" dirty="0"/>
              <a:t>salary</a:t>
            </a:r>
            <a:r>
              <a:rPr lang="en-US" altLang="ja-JP" dirty="0"/>
              <a:t>.  Take intersection of both sets of pointers obtained.</a:t>
            </a:r>
            <a:endParaRPr lang="en-US" altLang="en-US" dirty="0"/>
          </a:p>
        </p:txBody>
      </p:sp>
    </p:spTree>
    <p:extLst>
      <p:ext uri="{BB962C8B-B14F-4D97-AF65-F5344CB8AC3E}">
        <p14:creationId xmlns:p14="http://schemas.microsoft.com/office/powerpoint/2010/main" val="20397708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1107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1107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110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22" name="Rectangle 2">
            <a:extLst>
              <a:ext uri="{FF2B5EF4-FFF2-40B4-BE49-F238E27FC236}">
                <a16:creationId xmlns:a16="http://schemas.microsoft.com/office/drawing/2014/main" id="{07F3202C-0109-474E-85DE-199E30FA34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Indices on Multiple Keys</a:t>
            </a:r>
          </a:p>
        </p:txBody>
      </p:sp>
      <p:sp>
        <p:nvSpPr>
          <p:cNvPr id="97283" name="Rectangle 3">
            <a:extLst>
              <a:ext uri="{FF2B5EF4-FFF2-40B4-BE49-F238E27FC236}">
                <a16:creationId xmlns:a16="http://schemas.microsoft.com/office/drawing/2014/main" id="{AD96BC10-12FC-4600-B3FD-7FCE70F4B316}"/>
              </a:ext>
            </a:extLst>
          </p:cNvPr>
          <p:cNvSpPr>
            <a:spLocks noGrp="1" noChangeArrowheads="1"/>
          </p:cNvSpPr>
          <p:nvPr>
            <p:ph type="body" idx="1"/>
          </p:nvPr>
        </p:nvSpPr>
        <p:spPr>
          <a:xfrm>
            <a:off x="1768876" y="800747"/>
            <a:ext cx="5760177" cy="3947602"/>
          </a:xfrm>
        </p:spPr>
        <p:txBody>
          <a:bodyPr/>
          <a:lstStyle/>
          <a:p>
            <a:r>
              <a:rPr lang="en-US" altLang="en-US" b="1" dirty="0">
                <a:solidFill>
                  <a:srgbClr val="002060"/>
                </a:solidFill>
              </a:rPr>
              <a:t>Composite search keys</a:t>
            </a:r>
            <a:r>
              <a:rPr lang="en-US" altLang="en-US" dirty="0">
                <a:solidFill>
                  <a:srgbClr val="002060"/>
                </a:solidFill>
              </a:rPr>
              <a:t> </a:t>
            </a:r>
            <a:r>
              <a:rPr lang="en-US" altLang="en-US" dirty="0"/>
              <a:t>are search keys containing more than one attribute</a:t>
            </a:r>
          </a:p>
          <a:p>
            <a:pPr lvl="1"/>
            <a:r>
              <a:rPr lang="en-US" altLang="en-US" dirty="0"/>
              <a:t>E.g., (</a:t>
            </a:r>
            <a:r>
              <a:rPr lang="en-US" altLang="en-US" i="1" dirty="0"/>
              <a:t>dept_name, salary</a:t>
            </a:r>
            <a:r>
              <a:rPr lang="en-US" altLang="en-US" dirty="0"/>
              <a:t>)</a:t>
            </a:r>
          </a:p>
          <a:p>
            <a:r>
              <a:rPr lang="en-US" altLang="en-US" dirty="0"/>
              <a:t>Lexicographic ordering: (a</a:t>
            </a:r>
            <a:r>
              <a:rPr lang="en-US" altLang="en-US" baseline="-25000" dirty="0"/>
              <a:t>1</a:t>
            </a:r>
            <a:r>
              <a:rPr lang="en-US" altLang="en-US" dirty="0"/>
              <a:t>, a</a:t>
            </a:r>
            <a:r>
              <a:rPr lang="en-US" altLang="en-US" baseline="-25000" dirty="0"/>
              <a:t>2</a:t>
            </a:r>
            <a:r>
              <a:rPr lang="en-US" altLang="en-US" dirty="0"/>
              <a:t>) &lt; (b</a:t>
            </a:r>
            <a:r>
              <a:rPr lang="en-US" altLang="en-US" baseline="-25000" dirty="0"/>
              <a:t>1</a:t>
            </a:r>
            <a:r>
              <a:rPr lang="en-US" altLang="en-US" dirty="0"/>
              <a:t>, b</a:t>
            </a:r>
            <a:r>
              <a:rPr lang="en-US" altLang="en-US" baseline="-25000" dirty="0"/>
              <a:t>2</a:t>
            </a:r>
            <a:r>
              <a:rPr lang="en-US" altLang="en-US" dirty="0"/>
              <a:t>) if either </a:t>
            </a:r>
          </a:p>
          <a:p>
            <a:pPr lvl="1"/>
            <a:r>
              <a:rPr lang="en-US" altLang="en-US" dirty="0"/>
              <a:t>a</a:t>
            </a:r>
            <a:r>
              <a:rPr lang="en-US" altLang="en-US" baseline="-25000" dirty="0"/>
              <a:t>1</a:t>
            </a:r>
            <a:r>
              <a:rPr lang="en-US" altLang="en-US" dirty="0"/>
              <a:t> &lt; b</a:t>
            </a:r>
            <a:r>
              <a:rPr lang="en-US" altLang="en-US" baseline="-25000" dirty="0"/>
              <a:t>1</a:t>
            </a:r>
            <a:r>
              <a:rPr lang="en-US" altLang="en-US" dirty="0"/>
              <a:t>, or </a:t>
            </a:r>
          </a:p>
          <a:p>
            <a:pPr lvl="1"/>
            <a:r>
              <a:rPr lang="en-US" altLang="en-US" dirty="0"/>
              <a:t>a</a:t>
            </a:r>
            <a:r>
              <a:rPr lang="en-US" altLang="en-US" baseline="-25000" dirty="0"/>
              <a:t>1</a:t>
            </a:r>
            <a:r>
              <a:rPr lang="en-US" altLang="en-US" dirty="0"/>
              <a:t>=b</a:t>
            </a:r>
            <a:r>
              <a:rPr lang="en-US" altLang="en-US" baseline="-25000" dirty="0"/>
              <a:t>1</a:t>
            </a:r>
            <a:r>
              <a:rPr lang="en-US" altLang="en-US" dirty="0"/>
              <a:t> and  a</a:t>
            </a:r>
            <a:r>
              <a:rPr lang="en-US" altLang="en-US" baseline="-25000" dirty="0"/>
              <a:t>2</a:t>
            </a:r>
            <a:r>
              <a:rPr lang="en-US" altLang="en-US" dirty="0"/>
              <a:t> &lt; b</a:t>
            </a:r>
            <a:r>
              <a:rPr lang="en-US" altLang="en-US" baseline="-25000" dirty="0"/>
              <a:t>2</a:t>
            </a:r>
          </a:p>
        </p:txBody>
      </p:sp>
    </p:spTree>
    <p:extLst>
      <p:ext uri="{BB962C8B-B14F-4D97-AF65-F5344CB8AC3E}">
        <p14:creationId xmlns:p14="http://schemas.microsoft.com/office/powerpoint/2010/main" val="28115961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170" name="Rectangle 2">
            <a:extLst>
              <a:ext uri="{FF2B5EF4-FFF2-40B4-BE49-F238E27FC236}">
                <a16:creationId xmlns:a16="http://schemas.microsoft.com/office/drawing/2014/main" id="{F9B8536D-5A49-4AA7-8186-E709FA04D1C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Indices on Multiple Attributes</a:t>
            </a:r>
          </a:p>
        </p:txBody>
      </p:sp>
      <p:sp>
        <p:nvSpPr>
          <p:cNvPr id="99331" name="Rectangle 3">
            <a:extLst>
              <a:ext uri="{FF2B5EF4-FFF2-40B4-BE49-F238E27FC236}">
                <a16:creationId xmlns:a16="http://schemas.microsoft.com/office/drawing/2014/main" id="{95EF6C0B-7AB3-42F5-A676-8C10A613CDA1}"/>
              </a:ext>
            </a:extLst>
          </p:cNvPr>
          <p:cNvSpPr>
            <a:spLocks noGrp="1" noChangeArrowheads="1"/>
          </p:cNvSpPr>
          <p:nvPr>
            <p:ph type="body" idx="1"/>
          </p:nvPr>
        </p:nvSpPr>
        <p:spPr>
          <a:xfrm>
            <a:off x="1944295" y="1425176"/>
            <a:ext cx="5600700" cy="3102769"/>
          </a:xfrm>
        </p:spPr>
        <p:txBody>
          <a:bodyPr/>
          <a:lstStyle/>
          <a:p>
            <a:r>
              <a:rPr lang="en-US" altLang="en-US" dirty="0"/>
              <a:t> With the </a:t>
            </a:r>
            <a:r>
              <a:rPr lang="en-US" altLang="en-US" b="1" dirty="0"/>
              <a:t>where</a:t>
            </a:r>
            <a:r>
              <a:rPr lang="en-US" altLang="en-US" dirty="0"/>
              <a:t> clause</a:t>
            </a:r>
            <a:br>
              <a:rPr lang="en-US" altLang="en-US" dirty="0"/>
            </a:br>
            <a:r>
              <a:rPr lang="en-US" altLang="en-US" dirty="0"/>
              <a:t>           </a:t>
            </a:r>
            <a:r>
              <a:rPr lang="en-US" altLang="en-US" b="1" dirty="0"/>
              <a:t>where</a:t>
            </a:r>
            <a:r>
              <a:rPr lang="en-US" altLang="en-US" i="1" dirty="0"/>
              <a:t> dept_name =</a:t>
            </a:r>
            <a:r>
              <a:rPr lang="en-US" altLang="en-US" dirty="0"/>
              <a:t> </a:t>
            </a:r>
            <a:r>
              <a:rPr lang="ja-JP" altLang="en-US" dirty="0"/>
              <a:t>“</a:t>
            </a:r>
            <a:r>
              <a:rPr lang="en-US" altLang="ja-JP" dirty="0"/>
              <a:t>Finance</a:t>
            </a:r>
            <a:r>
              <a:rPr lang="ja-JP" altLang="en-US" dirty="0"/>
              <a:t>”</a:t>
            </a:r>
            <a:r>
              <a:rPr lang="en-US" altLang="ja-JP" dirty="0"/>
              <a:t> </a:t>
            </a:r>
            <a:r>
              <a:rPr lang="en-US" altLang="ja-JP" b="1" dirty="0"/>
              <a:t>and</a:t>
            </a:r>
            <a:r>
              <a:rPr lang="en-US" altLang="ja-JP" dirty="0"/>
              <a:t> </a:t>
            </a:r>
            <a:r>
              <a:rPr lang="en-US" altLang="ja-JP" i="1" dirty="0"/>
              <a:t>salary = </a:t>
            </a:r>
            <a:r>
              <a:rPr lang="en-US" altLang="ja-JP" dirty="0"/>
              <a:t>80000</a:t>
            </a:r>
            <a:br>
              <a:rPr lang="en-US" altLang="ja-JP" dirty="0"/>
            </a:br>
            <a:r>
              <a:rPr lang="en-US" altLang="ja-JP" dirty="0"/>
              <a:t>the index on (</a:t>
            </a:r>
            <a:r>
              <a:rPr lang="en-US" altLang="ja-JP" i="1" dirty="0"/>
              <a:t>dept_name, salary</a:t>
            </a:r>
            <a:r>
              <a:rPr lang="en-US" altLang="ja-JP" dirty="0"/>
              <a:t>) can be used to fetch only records that satisfy both conditions.</a:t>
            </a:r>
          </a:p>
          <a:p>
            <a:pPr lvl="1"/>
            <a:r>
              <a:rPr lang="en-US" altLang="en-US" dirty="0"/>
              <a:t>Using separate indices in less efficient — we may fetch many records (or pointers) that satisfy only one of the conditions.</a:t>
            </a:r>
          </a:p>
          <a:p>
            <a:r>
              <a:rPr lang="en-US" altLang="en-US" dirty="0"/>
              <a:t>Can also efficiently handle </a:t>
            </a:r>
            <a:br>
              <a:rPr lang="en-US" altLang="en-US" dirty="0"/>
            </a:br>
            <a:r>
              <a:rPr lang="en-US" altLang="en-US" dirty="0"/>
              <a:t>           </a:t>
            </a:r>
            <a:r>
              <a:rPr lang="en-US" altLang="en-US" b="1" dirty="0"/>
              <a:t>where</a:t>
            </a:r>
            <a:r>
              <a:rPr lang="en-US" altLang="en-US" i="1" dirty="0"/>
              <a:t> dept_name</a:t>
            </a:r>
            <a:r>
              <a:rPr lang="en-US" altLang="en-US" dirty="0"/>
              <a:t> = </a:t>
            </a:r>
            <a:r>
              <a:rPr lang="ja-JP" altLang="en-US" dirty="0"/>
              <a:t>“</a:t>
            </a:r>
            <a:r>
              <a:rPr lang="en-US" altLang="ja-JP" dirty="0"/>
              <a:t>Finance</a:t>
            </a:r>
            <a:r>
              <a:rPr lang="ja-JP" altLang="en-US" dirty="0"/>
              <a:t>”</a:t>
            </a:r>
            <a:r>
              <a:rPr lang="en-US" altLang="ja-JP" dirty="0"/>
              <a:t> </a:t>
            </a:r>
            <a:r>
              <a:rPr lang="en-US" altLang="ja-JP" b="1" dirty="0"/>
              <a:t>and </a:t>
            </a:r>
            <a:r>
              <a:rPr lang="en-US" altLang="ja-JP" i="1" dirty="0"/>
              <a:t>salary </a:t>
            </a:r>
            <a:r>
              <a:rPr lang="en-US" altLang="ja-JP" dirty="0"/>
              <a:t>&lt; 80000</a:t>
            </a:r>
          </a:p>
          <a:p>
            <a:r>
              <a:rPr lang="en-US" altLang="en-US" dirty="0"/>
              <a:t>But cannot efficiently handle</a:t>
            </a:r>
            <a:br>
              <a:rPr lang="en-US" altLang="en-US" dirty="0"/>
            </a:br>
            <a:r>
              <a:rPr lang="en-US" altLang="en-US" dirty="0"/>
              <a:t>          </a:t>
            </a:r>
            <a:r>
              <a:rPr lang="en-US" altLang="en-US" b="1" dirty="0"/>
              <a:t>where</a:t>
            </a:r>
            <a:r>
              <a:rPr lang="en-US" altLang="en-US" i="1" dirty="0"/>
              <a:t> dept_name </a:t>
            </a:r>
            <a:r>
              <a:rPr lang="en-US" altLang="en-US" dirty="0"/>
              <a:t>&lt; </a:t>
            </a:r>
            <a:r>
              <a:rPr lang="ja-JP" altLang="en-US" dirty="0"/>
              <a:t>“</a:t>
            </a:r>
            <a:r>
              <a:rPr lang="en-US" altLang="ja-JP" dirty="0"/>
              <a:t>Finance</a:t>
            </a:r>
            <a:r>
              <a:rPr lang="ja-JP" altLang="en-US" dirty="0"/>
              <a:t>”</a:t>
            </a:r>
            <a:r>
              <a:rPr lang="en-US" altLang="ja-JP" dirty="0"/>
              <a:t> </a:t>
            </a:r>
            <a:r>
              <a:rPr lang="en-US" altLang="ja-JP" b="1" dirty="0"/>
              <a:t>and</a:t>
            </a:r>
            <a:r>
              <a:rPr lang="en-US" altLang="ja-JP" dirty="0"/>
              <a:t> </a:t>
            </a:r>
            <a:r>
              <a:rPr lang="en-US" altLang="ja-JP" i="1" dirty="0"/>
              <a:t>balance = </a:t>
            </a:r>
            <a:r>
              <a:rPr lang="en-US" altLang="ja-JP" dirty="0"/>
              <a:t>80000</a:t>
            </a:r>
          </a:p>
          <a:p>
            <a:pPr lvl="1"/>
            <a:r>
              <a:rPr lang="en-US" altLang="en-US" dirty="0"/>
              <a:t>May fetch many records that satisfy the first but not the second condition</a:t>
            </a:r>
          </a:p>
        </p:txBody>
      </p:sp>
      <p:sp>
        <p:nvSpPr>
          <p:cNvPr id="99332" name="Text Box 4">
            <a:extLst>
              <a:ext uri="{FF2B5EF4-FFF2-40B4-BE49-F238E27FC236}">
                <a16:creationId xmlns:a16="http://schemas.microsoft.com/office/drawing/2014/main" id="{8D3DF4BA-274C-458D-939D-AD458329B10C}"/>
              </a:ext>
            </a:extLst>
          </p:cNvPr>
          <p:cNvSpPr txBox="1">
            <a:spLocks noChangeArrowheads="1"/>
          </p:cNvSpPr>
          <p:nvPr/>
        </p:nvSpPr>
        <p:spPr bwMode="auto">
          <a:xfrm>
            <a:off x="1818085" y="872051"/>
            <a:ext cx="5501879"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tabLst>
                <a:tab pos="2165350" algn="l"/>
              </a:tabLst>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tabLst>
                <a:tab pos="2165350" algn="l"/>
              </a:tabLst>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tabLst>
                <a:tab pos="2165350" algn="l"/>
              </a:tabLst>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tabLst>
                <a:tab pos="2165350" algn="l"/>
              </a:tabLst>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tabLst>
                <a:tab pos="1624013" algn="l"/>
              </a:tabLst>
            </a:pPr>
            <a:r>
              <a:rPr kumimoji="0" lang="en-US" altLang="en-US" sz="1275" dirty="0">
                <a:solidFill>
                  <a:srgbClr val="000000"/>
                </a:solidFill>
              </a:rPr>
              <a:t>Suppose we have an index on combined search-key</a:t>
            </a:r>
          </a:p>
          <a:p>
            <a:pPr defTabSz="685800" eaLnBrk="0" hangingPunct="0">
              <a:spcBef>
                <a:spcPct val="0"/>
              </a:spcBef>
              <a:buClrTx/>
              <a:buSzTx/>
              <a:buNone/>
              <a:tabLst>
                <a:tab pos="1624013" algn="l"/>
              </a:tabLst>
            </a:pPr>
            <a:r>
              <a:rPr kumimoji="0" lang="en-US" altLang="en-US" sz="1275" dirty="0">
                <a:solidFill>
                  <a:srgbClr val="000000"/>
                </a:solidFill>
              </a:rPr>
              <a:t>	(</a:t>
            </a:r>
            <a:r>
              <a:rPr kumimoji="0" lang="en-US" altLang="en-US" sz="1275" i="1" dirty="0">
                <a:solidFill>
                  <a:srgbClr val="000000"/>
                </a:solidFill>
              </a:rPr>
              <a:t>dept_name, salary</a:t>
            </a:r>
            <a:r>
              <a:rPr kumimoji="0" lang="en-US" altLang="en-US" sz="1275" dirty="0">
                <a:solidFill>
                  <a:srgbClr val="000000"/>
                </a:solidFill>
              </a:rPr>
              <a:t>).</a:t>
            </a:r>
          </a:p>
        </p:txBody>
      </p:sp>
    </p:spTree>
    <p:extLst>
      <p:ext uri="{BB962C8B-B14F-4D97-AF65-F5344CB8AC3E}">
        <p14:creationId xmlns:p14="http://schemas.microsoft.com/office/powerpoint/2010/main" val="28613589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55CBF40C-FDEC-4B51-82B6-F9A36EB1FB01}"/>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Other Features</a:t>
            </a:r>
          </a:p>
        </p:txBody>
      </p:sp>
      <p:sp>
        <p:nvSpPr>
          <p:cNvPr id="101379" name="Rectangle 3">
            <a:extLst>
              <a:ext uri="{FF2B5EF4-FFF2-40B4-BE49-F238E27FC236}">
                <a16:creationId xmlns:a16="http://schemas.microsoft.com/office/drawing/2014/main" id="{503E8A28-F44C-40DC-8B8E-0BEEC6E30511}"/>
              </a:ext>
            </a:extLst>
          </p:cNvPr>
          <p:cNvSpPr>
            <a:spLocks noGrp="1" noChangeArrowheads="1"/>
          </p:cNvSpPr>
          <p:nvPr>
            <p:ph type="body" idx="1"/>
          </p:nvPr>
        </p:nvSpPr>
        <p:spPr>
          <a:xfrm>
            <a:off x="1768876" y="800747"/>
            <a:ext cx="5760177" cy="3947602"/>
          </a:xfrm>
        </p:spPr>
        <p:txBody>
          <a:bodyPr/>
          <a:lstStyle/>
          <a:p>
            <a:r>
              <a:rPr lang="en-US" altLang="en-US" b="1" dirty="0">
                <a:solidFill>
                  <a:srgbClr val="002060"/>
                </a:solidFill>
              </a:rPr>
              <a:t>Covering indices</a:t>
            </a:r>
          </a:p>
          <a:p>
            <a:pPr lvl="1"/>
            <a:r>
              <a:rPr lang="en-US" altLang="en-US" dirty="0"/>
              <a:t>Add extra attributes to index so (some) queries can avoid fetching the actual records</a:t>
            </a:r>
          </a:p>
          <a:p>
            <a:pPr lvl="1"/>
            <a:r>
              <a:rPr lang="en-US" altLang="en-US" dirty="0"/>
              <a:t>Store extra attributes only at leaf</a:t>
            </a:r>
          </a:p>
          <a:p>
            <a:pPr lvl="2"/>
            <a:r>
              <a:rPr lang="en-US" altLang="en-US" dirty="0"/>
              <a:t>Why?</a:t>
            </a:r>
          </a:p>
          <a:p>
            <a:r>
              <a:rPr lang="en-US" altLang="en-US" dirty="0"/>
              <a:t>Particularly useful for secondary indices </a:t>
            </a:r>
          </a:p>
          <a:p>
            <a:pPr lvl="1"/>
            <a:r>
              <a:rPr lang="en-US" altLang="en-US" dirty="0"/>
              <a:t>Why?</a:t>
            </a:r>
          </a:p>
          <a:p>
            <a:endParaRPr lang="en-US" altLang="en-US" dirty="0"/>
          </a:p>
        </p:txBody>
      </p:sp>
    </p:spTree>
    <p:extLst>
      <p:ext uri="{BB962C8B-B14F-4D97-AF65-F5344CB8AC3E}">
        <p14:creationId xmlns:p14="http://schemas.microsoft.com/office/powerpoint/2010/main" val="6188354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77B1E-F09F-433B-9DE8-24CFCBDA49EA}"/>
              </a:ext>
            </a:extLst>
          </p:cNvPr>
          <p:cNvSpPr>
            <a:spLocks noGrp="1"/>
          </p:cNvSpPr>
          <p:nvPr>
            <p:ph type="title"/>
          </p:nvPr>
        </p:nvSpPr>
        <p:spPr/>
        <p:txBody>
          <a:bodyPr/>
          <a:lstStyle/>
          <a:p>
            <a:r>
              <a:rPr lang="en-IN" dirty="0"/>
              <a:t>Creation of Indices</a:t>
            </a:r>
          </a:p>
        </p:txBody>
      </p:sp>
      <p:sp>
        <p:nvSpPr>
          <p:cNvPr id="3" name="Content Placeholder 2">
            <a:extLst>
              <a:ext uri="{FF2B5EF4-FFF2-40B4-BE49-F238E27FC236}">
                <a16:creationId xmlns:a16="http://schemas.microsoft.com/office/drawing/2014/main" id="{9BD57C8A-9400-49E5-B6F4-9A1FD5044E54}"/>
              </a:ext>
            </a:extLst>
          </p:cNvPr>
          <p:cNvSpPr>
            <a:spLocks noGrp="1"/>
          </p:cNvSpPr>
          <p:nvPr>
            <p:ph idx="1"/>
          </p:nvPr>
        </p:nvSpPr>
        <p:spPr>
          <a:xfrm>
            <a:off x="1768876" y="800747"/>
            <a:ext cx="5739413" cy="3947602"/>
          </a:xfrm>
        </p:spPr>
        <p:txBody>
          <a:bodyPr/>
          <a:lstStyle/>
          <a:p>
            <a:r>
              <a:rPr lang="en-IN" dirty="0"/>
              <a:t>Example</a:t>
            </a:r>
            <a:br>
              <a:rPr lang="en-IN" b="1" dirty="0"/>
            </a:br>
            <a:r>
              <a:rPr lang="en-IN" b="1" dirty="0"/>
              <a:t>  </a:t>
            </a:r>
            <a:r>
              <a:rPr lang="en-IN" b="1" dirty="0">
                <a:solidFill>
                  <a:srgbClr val="002060"/>
                </a:solidFill>
              </a:rPr>
              <a:t>create index</a:t>
            </a:r>
            <a:r>
              <a:rPr lang="en-IN" dirty="0">
                <a:solidFill>
                  <a:srgbClr val="002060"/>
                </a:solidFill>
              </a:rPr>
              <a:t> </a:t>
            </a:r>
            <a:r>
              <a:rPr lang="en-IN" i="1" dirty="0" err="1"/>
              <a:t>takes_pk</a:t>
            </a:r>
            <a:r>
              <a:rPr lang="en-IN" dirty="0"/>
              <a:t> </a:t>
            </a:r>
            <a:r>
              <a:rPr lang="en-IN" b="1" dirty="0">
                <a:solidFill>
                  <a:srgbClr val="002060"/>
                </a:solidFill>
              </a:rPr>
              <a:t>on</a:t>
            </a:r>
            <a:r>
              <a:rPr lang="en-IN" dirty="0"/>
              <a:t> </a:t>
            </a:r>
            <a:r>
              <a:rPr lang="en-IN" i="1" dirty="0"/>
              <a:t>takes</a:t>
            </a:r>
            <a:r>
              <a:rPr lang="en-IN" dirty="0"/>
              <a:t> (</a:t>
            </a:r>
            <a:r>
              <a:rPr lang="en-IN" i="1" dirty="0" err="1"/>
              <a:t>ID,course_ID</a:t>
            </a:r>
            <a:r>
              <a:rPr lang="en-IN" i="1" dirty="0"/>
              <a:t>, year, semester, section</a:t>
            </a:r>
            <a:r>
              <a:rPr lang="en-IN" dirty="0"/>
              <a:t>)</a:t>
            </a:r>
            <a:br>
              <a:rPr lang="en-IN" dirty="0"/>
            </a:br>
            <a:r>
              <a:rPr lang="en-US" dirty="0"/>
              <a:t>  </a:t>
            </a:r>
            <a:r>
              <a:rPr lang="en-US" altLang="en-US" b="1" dirty="0">
                <a:solidFill>
                  <a:srgbClr val="002060"/>
                </a:solidFill>
              </a:rPr>
              <a:t>drop index</a:t>
            </a:r>
            <a:r>
              <a:rPr lang="en-US" altLang="en-US" b="1" dirty="0"/>
              <a:t> </a:t>
            </a:r>
            <a:r>
              <a:rPr lang="en-US" altLang="en-US" dirty="0"/>
              <a:t> </a:t>
            </a:r>
            <a:r>
              <a:rPr lang="en-US" altLang="en-US" i="1" dirty="0" err="1"/>
              <a:t>takes_pk</a:t>
            </a:r>
            <a:endParaRPr lang="en-US" altLang="en-US" dirty="0"/>
          </a:p>
          <a:p>
            <a:pPr>
              <a:tabLst>
                <a:tab pos="984647" algn="l"/>
                <a:tab pos="1590675" algn="l"/>
                <a:tab pos="3431381" algn="l"/>
                <a:tab pos="3733800" algn="l"/>
              </a:tabLst>
            </a:pPr>
            <a:r>
              <a:rPr lang="en-US" altLang="en-US" dirty="0"/>
              <a:t>Most database systems allow specification of type of index, and clustering.</a:t>
            </a:r>
            <a:endParaRPr lang="en-IN" dirty="0"/>
          </a:p>
          <a:p>
            <a:r>
              <a:rPr lang="en-IN" dirty="0"/>
              <a:t>Indices on primary key created automatically by all databases</a:t>
            </a:r>
          </a:p>
          <a:p>
            <a:pPr lvl="1"/>
            <a:r>
              <a:rPr lang="en-IN" dirty="0"/>
              <a:t>Why?</a:t>
            </a:r>
          </a:p>
          <a:p>
            <a:r>
              <a:rPr lang="en-IN" dirty="0"/>
              <a:t>Some database also create indices on foreign key attributes</a:t>
            </a:r>
          </a:p>
          <a:p>
            <a:pPr lvl="1"/>
            <a:r>
              <a:rPr lang="en-IN" dirty="0"/>
              <a:t>Why might such an index be useful for this query:</a:t>
            </a:r>
          </a:p>
          <a:p>
            <a:pPr lvl="2"/>
            <a:r>
              <a:rPr lang="en-IN" i="1" dirty="0"/>
              <a:t>takes </a:t>
            </a:r>
            <a:r>
              <a:rPr lang="en-IN" dirty="0"/>
              <a:t>⨝ </a:t>
            </a:r>
            <a:r>
              <a:rPr lang="el-GR" dirty="0"/>
              <a:t>σ</a:t>
            </a:r>
            <a:r>
              <a:rPr lang="en-IN" i="1" baseline="-25000" dirty="0"/>
              <a:t>name='Shankar'</a:t>
            </a:r>
            <a:r>
              <a:rPr lang="en-IN" i="1" dirty="0"/>
              <a:t> </a:t>
            </a:r>
            <a:r>
              <a:rPr lang="en-IN" dirty="0"/>
              <a:t>(</a:t>
            </a:r>
            <a:r>
              <a:rPr lang="en-IN" i="1" dirty="0"/>
              <a:t>student</a:t>
            </a:r>
            <a:r>
              <a:rPr lang="en-IN" dirty="0"/>
              <a:t>)</a:t>
            </a:r>
          </a:p>
          <a:p>
            <a:r>
              <a:rPr lang="en-IN" dirty="0"/>
              <a:t>Indices can greatly speed up lookups, but impose cost on updates</a:t>
            </a:r>
          </a:p>
          <a:p>
            <a:pPr lvl="1"/>
            <a:r>
              <a:rPr lang="en-IN" dirty="0"/>
              <a:t>Index tuning assistants/wizards supported on several databases to help choose indices, based on query and update workload</a:t>
            </a:r>
          </a:p>
          <a:p>
            <a:endParaRPr lang="en-IN" dirty="0"/>
          </a:p>
        </p:txBody>
      </p:sp>
    </p:spTree>
    <p:extLst>
      <p:ext uri="{BB962C8B-B14F-4D97-AF65-F5344CB8AC3E}">
        <p14:creationId xmlns:p14="http://schemas.microsoft.com/office/powerpoint/2010/main" val="1204636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ECFA860A-EB9E-4870-A0C4-E14881104904}"/>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a:t>
            </a:r>
          </a:p>
        </p:txBody>
      </p:sp>
      <p:pic>
        <p:nvPicPr>
          <p:cNvPr id="4" name="Content Placeholder 3">
            <a:extLst>
              <a:ext uri="{FF2B5EF4-FFF2-40B4-BE49-F238E27FC236}">
                <a16:creationId xmlns:a16="http://schemas.microsoft.com/office/drawing/2014/main" id="{5A9ED51D-3D95-4D13-A964-B4D4833DA6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01915" y="991315"/>
            <a:ext cx="3892595" cy="3315914"/>
          </a:xfrm>
          <a:prstGeom prst="rect">
            <a:avLst/>
          </a:prstGeom>
        </p:spPr>
      </p:pic>
      <p:sp>
        <p:nvSpPr>
          <p:cNvPr id="2" name="Rounded Rectangle 1">
            <a:extLst>
              <a:ext uri="{FF2B5EF4-FFF2-40B4-BE49-F238E27FC236}">
                <a16:creationId xmlns:a16="http://schemas.microsoft.com/office/drawing/2014/main" id="{20B790FE-A1FA-0B41-B2F9-EA859642897B}"/>
              </a:ext>
            </a:extLst>
          </p:cNvPr>
          <p:cNvSpPr/>
          <p:nvPr/>
        </p:nvSpPr>
        <p:spPr bwMode="auto">
          <a:xfrm>
            <a:off x="4495800" y="590550"/>
            <a:ext cx="381000" cy="228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Helvetica" charset="0"/>
            </a:endParaRPr>
          </a:p>
        </p:txBody>
      </p:sp>
      <p:cxnSp>
        <p:nvCxnSpPr>
          <p:cNvPr id="5" name="Straight Arrow Connector 4">
            <a:extLst>
              <a:ext uri="{FF2B5EF4-FFF2-40B4-BE49-F238E27FC236}">
                <a16:creationId xmlns:a16="http://schemas.microsoft.com/office/drawing/2014/main" id="{99EFE856-D391-8540-AC3D-48B68A82A938}"/>
              </a:ext>
            </a:extLst>
          </p:cNvPr>
          <p:cNvCxnSpPr>
            <a:stCxn id="2" idx="2"/>
          </p:cNvCxnSpPr>
          <p:nvPr/>
        </p:nvCxnSpPr>
        <p:spPr bwMode="auto">
          <a:xfrm flipH="1">
            <a:off x="4648200" y="819150"/>
            <a:ext cx="38100" cy="228600"/>
          </a:xfrm>
          <a:prstGeom prst="straightConnector1">
            <a:avLst/>
          </a:prstGeom>
          <a:solidFill>
            <a:schemeClr val="accent1"/>
          </a:solidFill>
          <a:ln w="9525" cap="flat" cmpd="sng" algn="ctr">
            <a:solidFill>
              <a:schemeClr val="tx1"/>
            </a:solidFill>
            <a:prstDash val="solid"/>
            <a:round/>
            <a:headEnd type="triangle"/>
            <a:tailEnd type="triangle"/>
          </a:ln>
          <a:effectLst/>
        </p:spPr>
      </p:cxnSp>
    </p:spTree>
    <p:extLst>
      <p:ext uri="{BB962C8B-B14F-4D97-AF65-F5344CB8AC3E}">
        <p14:creationId xmlns:p14="http://schemas.microsoft.com/office/powerpoint/2010/main" val="333591480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02" name="Rectangle 2">
            <a:extLst>
              <a:ext uri="{FF2B5EF4-FFF2-40B4-BE49-F238E27FC236}">
                <a16:creationId xmlns:a16="http://schemas.microsoft.com/office/drawing/2014/main" id="{23FA71F2-5E41-4EB3-A4ED-C3860AC451F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Definition in SQL</a:t>
            </a:r>
          </a:p>
        </p:txBody>
      </p:sp>
      <p:sp>
        <p:nvSpPr>
          <p:cNvPr id="165891" name="Rectangle 3">
            <a:extLst>
              <a:ext uri="{FF2B5EF4-FFF2-40B4-BE49-F238E27FC236}">
                <a16:creationId xmlns:a16="http://schemas.microsoft.com/office/drawing/2014/main" id="{C819C5AD-9CB5-4434-921A-17E0D8C24D61}"/>
              </a:ext>
            </a:extLst>
          </p:cNvPr>
          <p:cNvSpPr>
            <a:spLocks noGrp="1" noChangeArrowheads="1"/>
          </p:cNvSpPr>
          <p:nvPr>
            <p:ph type="body" idx="1"/>
          </p:nvPr>
        </p:nvSpPr>
        <p:spPr>
          <a:xfrm>
            <a:off x="1775535" y="800747"/>
            <a:ext cx="5659514" cy="3947602"/>
          </a:xfrm>
        </p:spPr>
        <p:txBody>
          <a:bodyPr/>
          <a:lstStyle/>
          <a:p>
            <a:pPr>
              <a:tabLst>
                <a:tab pos="984647" algn="l"/>
                <a:tab pos="1590675" algn="l"/>
                <a:tab pos="3431381" algn="l"/>
                <a:tab pos="3733800" algn="l"/>
              </a:tabLst>
            </a:pPr>
            <a:r>
              <a:rPr lang="en-US" altLang="en-US" dirty="0"/>
              <a:t>Create an index</a:t>
            </a:r>
          </a:p>
          <a:p>
            <a:pPr lvl="1">
              <a:buNone/>
              <a:tabLst>
                <a:tab pos="984647" algn="l"/>
                <a:tab pos="1590675" algn="l"/>
                <a:tab pos="3431381" algn="l"/>
                <a:tab pos="3733800" algn="l"/>
              </a:tabLst>
            </a:pPr>
            <a:r>
              <a:rPr lang="en-US" altLang="en-US" dirty="0"/>
              <a:t>		</a:t>
            </a:r>
            <a:r>
              <a:rPr lang="en-US" altLang="en-US" b="1" dirty="0"/>
              <a:t>create index</a:t>
            </a:r>
            <a:r>
              <a:rPr lang="en-US" altLang="en-US" dirty="0"/>
              <a:t> &lt;index-name&gt; </a:t>
            </a:r>
            <a:r>
              <a:rPr lang="en-US" altLang="en-US" b="1" dirty="0"/>
              <a:t>on</a:t>
            </a:r>
            <a:r>
              <a:rPr lang="en-US" altLang="en-US" dirty="0"/>
              <a:t> &lt;relation-name&gt;</a:t>
            </a:r>
            <a:br>
              <a:rPr lang="en-US" altLang="en-US" dirty="0"/>
            </a:br>
            <a:r>
              <a:rPr lang="en-US" altLang="en-US" dirty="0"/>
              <a:t>			(&lt;attribute-list&gt;)</a:t>
            </a:r>
          </a:p>
          <a:p>
            <a:pPr lvl="1">
              <a:buNone/>
              <a:tabLst>
                <a:tab pos="984647" algn="l"/>
                <a:tab pos="1590675" algn="l"/>
                <a:tab pos="3431381" algn="l"/>
                <a:tab pos="3733800" algn="l"/>
              </a:tabLst>
            </a:pPr>
            <a:r>
              <a:rPr lang="en-US" altLang="en-US" dirty="0"/>
              <a:t>E.g.,:  </a:t>
            </a:r>
            <a:r>
              <a:rPr lang="en-US" altLang="en-US" b="1" dirty="0"/>
              <a:t>create index </a:t>
            </a:r>
            <a:r>
              <a:rPr lang="en-US" altLang="en-US" i="1" dirty="0"/>
              <a:t> b-index </a:t>
            </a:r>
            <a:r>
              <a:rPr lang="en-US" altLang="en-US" b="1" dirty="0"/>
              <a:t>on</a:t>
            </a:r>
            <a:r>
              <a:rPr lang="en-US" altLang="en-US" i="1" dirty="0"/>
              <a:t> branch(</a:t>
            </a:r>
            <a:r>
              <a:rPr lang="en-US" altLang="en-US" i="1" dirty="0" err="1"/>
              <a:t>branch_name</a:t>
            </a:r>
            <a:r>
              <a:rPr lang="en-US" altLang="en-US" i="1" dirty="0"/>
              <a:t>)</a:t>
            </a:r>
            <a:endParaRPr lang="en-US" altLang="en-US" dirty="0"/>
          </a:p>
          <a:p>
            <a:pPr>
              <a:tabLst>
                <a:tab pos="984647" algn="l"/>
                <a:tab pos="1590675" algn="l"/>
                <a:tab pos="3431381" algn="l"/>
                <a:tab pos="3733800" algn="l"/>
              </a:tabLst>
            </a:pPr>
            <a:r>
              <a:rPr lang="en-US" altLang="en-US" dirty="0"/>
              <a:t>Use </a:t>
            </a:r>
            <a:r>
              <a:rPr lang="en-US" altLang="en-US" b="1" dirty="0"/>
              <a:t>create unique index</a:t>
            </a:r>
            <a:r>
              <a:rPr lang="en-US" altLang="en-US" dirty="0"/>
              <a:t> to indirectly specify and enforce the condition that the search key is a candidate key is a candidate key.</a:t>
            </a:r>
          </a:p>
          <a:p>
            <a:pPr lvl="1">
              <a:tabLst>
                <a:tab pos="984647" algn="l"/>
                <a:tab pos="1590675" algn="l"/>
                <a:tab pos="3431381" algn="l"/>
                <a:tab pos="3733800" algn="l"/>
              </a:tabLst>
            </a:pPr>
            <a:r>
              <a:rPr lang="en-US" altLang="en-US" dirty="0"/>
              <a:t>Not really required if SQL </a:t>
            </a:r>
            <a:r>
              <a:rPr lang="en-US" altLang="en-US" b="1" dirty="0"/>
              <a:t>unique</a:t>
            </a:r>
            <a:r>
              <a:rPr lang="en-US" altLang="en-US" dirty="0"/>
              <a:t> integrity constraint is supported</a:t>
            </a:r>
          </a:p>
          <a:p>
            <a:pPr>
              <a:tabLst>
                <a:tab pos="984647" algn="l"/>
                <a:tab pos="1590675" algn="l"/>
                <a:tab pos="3431381" algn="l"/>
                <a:tab pos="3733800" algn="l"/>
              </a:tabLst>
            </a:pPr>
            <a:r>
              <a:rPr lang="en-US" altLang="en-US" dirty="0"/>
              <a:t>To drop an index </a:t>
            </a:r>
          </a:p>
          <a:p>
            <a:pPr lvl="1">
              <a:buNone/>
              <a:tabLst>
                <a:tab pos="984647" algn="l"/>
                <a:tab pos="1590675" algn="l"/>
                <a:tab pos="3431381" algn="l"/>
                <a:tab pos="3733800" algn="l"/>
              </a:tabLst>
            </a:pPr>
            <a:r>
              <a:rPr lang="en-US" altLang="en-US" dirty="0"/>
              <a:t>			</a:t>
            </a:r>
            <a:r>
              <a:rPr lang="en-US" altLang="en-US" b="1" dirty="0"/>
              <a:t>drop index </a:t>
            </a:r>
            <a:r>
              <a:rPr lang="en-US" altLang="en-US" dirty="0"/>
              <a:t>&lt;index-name&gt;</a:t>
            </a:r>
          </a:p>
          <a:p>
            <a:pPr>
              <a:tabLst>
                <a:tab pos="984647" algn="l"/>
                <a:tab pos="1590675" algn="l"/>
                <a:tab pos="3431381" algn="l"/>
                <a:tab pos="3733800" algn="l"/>
              </a:tabLst>
            </a:pPr>
            <a:r>
              <a:rPr lang="en-US" altLang="en-US" dirty="0"/>
              <a:t>Most database systems allow specification of type of index, and clustering.</a:t>
            </a:r>
          </a:p>
        </p:txBody>
      </p:sp>
    </p:spTree>
    <p:extLst>
      <p:ext uri="{BB962C8B-B14F-4D97-AF65-F5344CB8AC3E}">
        <p14:creationId xmlns:p14="http://schemas.microsoft.com/office/powerpoint/2010/main" val="160823453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CBC9C0-F8F7-4226-A463-1425C178BED6}"/>
              </a:ext>
            </a:extLst>
          </p:cNvPr>
          <p:cNvSpPr>
            <a:spLocks noGrp="1"/>
          </p:cNvSpPr>
          <p:nvPr>
            <p:ph type="title"/>
          </p:nvPr>
        </p:nvSpPr>
        <p:spPr/>
        <p:txBody>
          <a:bodyPr/>
          <a:lstStyle/>
          <a:p>
            <a:pPr>
              <a:defRPr/>
            </a:pPr>
            <a:r>
              <a:rPr lang="en-IN" dirty="0"/>
              <a:t>Write Optimized Indices</a:t>
            </a:r>
          </a:p>
        </p:txBody>
      </p:sp>
      <p:sp>
        <p:nvSpPr>
          <p:cNvPr id="2" name="Content Placeholder 1">
            <a:extLst>
              <a:ext uri="{FF2B5EF4-FFF2-40B4-BE49-F238E27FC236}">
                <a16:creationId xmlns:a16="http://schemas.microsoft.com/office/drawing/2014/main" id="{C4B1859A-2050-448A-A442-511498BAFB01}"/>
              </a:ext>
            </a:extLst>
          </p:cNvPr>
          <p:cNvSpPr>
            <a:spLocks noGrp="1"/>
          </p:cNvSpPr>
          <p:nvPr>
            <p:ph idx="1"/>
          </p:nvPr>
        </p:nvSpPr>
        <p:spPr>
          <a:xfrm>
            <a:off x="1768876" y="800747"/>
            <a:ext cx="5760177" cy="3947602"/>
          </a:xfrm>
        </p:spPr>
        <p:txBody>
          <a:bodyPr/>
          <a:lstStyle/>
          <a:p>
            <a:r>
              <a:rPr lang="en-IN" dirty="0"/>
              <a:t>Performance of  B</a:t>
            </a:r>
            <a:r>
              <a:rPr lang="en-IN" baseline="30000" dirty="0"/>
              <a:t>+</a:t>
            </a:r>
            <a:r>
              <a:rPr lang="en-IN" dirty="0"/>
              <a:t>-trees can be poor for write-intensive workloads</a:t>
            </a:r>
          </a:p>
          <a:p>
            <a:pPr lvl="1"/>
            <a:r>
              <a:rPr lang="en-IN" dirty="0"/>
              <a:t>One I/O per leaf, assuming all internal nodes are in memory</a:t>
            </a:r>
          </a:p>
          <a:p>
            <a:pPr lvl="1"/>
            <a:r>
              <a:rPr lang="en-IN" dirty="0"/>
              <a:t>With magnetic disks, &lt; 100 inserts per second per disk</a:t>
            </a:r>
          </a:p>
          <a:p>
            <a:pPr lvl="1"/>
            <a:r>
              <a:rPr lang="en-IN" dirty="0"/>
              <a:t>With flash memory, one page overwrite per insert</a:t>
            </a:r>
          </a:p>
          <a:p>
            <a:r>
              <a:rPr lang="en-IN" dirty="0"/>
              <a:t>Two approaches to reducing cost of writes</a:t>
            </a:r>
          </a:p>
          <a:p>
            <a:pPr lvl="1"/>
            <a:r>
              <a:rPr lang="en-IN" b="1" dirty="0">
                <a:solidFill>
                  <a:srgbClr val="002060"/>
                </a:solidFill>
              </a:rPr>
              <a:t>Log-structured merge tree</a:t>
            </a:r>
          </a:p>
          <a:p>
            <a:pPr lvl="1"/>
            <a:r>
              <a:rPr lang="en-IN" b="1" dirty="0">
                <a:solidFill>
                  <a:srgbClr val="002060"/>
                </a:solidFill>
              </a:rPr>
              <a:t>Buffer tree</a:t>
            </a:r>
          </a:p>
          <a:p>
            <a:endParaRPr lang="en-IN" b="1" dirty="0">
              <a:solidFill>
                <a:srgbClr val="002060"/>
              </a:solidFill>
            </a:endParaRPr>
          </a:p>
          <a:p>
            <a:pPr lvl="1"/>
            <a:endParaRPr lang="en-IN" dirty="0"/>
          </a:p>
        </p:txBody>
      </p:sp>
    </p:spTree>
    <p:extLst>
      <p:ext uri="{BB962C8B-B14F-4D97-AF65-F5344CB8AC3E}">
        <p14:creationId xmlns:p14="http://schemas.microsoft.com/office/powerpoint/2010/main" val="106001049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1B3087-CBC4-4397-96A2-D747129DABA0}"/>
              </a:ext>
            </a:extLst>
          </p:cNvPr>
          <p:cNvSpPr>
            <a:spLocks noGrp="1"/>
          </p:cNvSpPr>
          <p:nvPr>
            <p:ph type="title"/>
          </p:nvPr>
        </p:nvSpPr>
        <p:spPr/>
        <p:txBody>
          <a:bodyPr/>
          <a:lstStyle/>
          <a:p>
            <a:r>
              <a:rPr lang="en-IN" dirty="0"/>
              <a:t>Log Structured Merge (LSM) Tree</a:t>
            </a:r>
          </a:p>
        </p:txBody>
      </p:sp>
      <p:sp>
        <p:nvSpPr>
          <p:cNvPr id="10" name="Content Placeholder 9">
            <a:extLst>
              <a:ext uri="{FF2B5EF4-FFF2-40B4-BE49-F238E27FC236}">
                <a16:creationId xmlns:a16="http://schemas.microsoft.com/office/drawing/2014/main" id="{49E48722-7D6F-4349-9BD7-8ECBD7BA9D81}"/>
              </a:ext>
            </a:extLst>
          </p:cNvPr>
          <p:cNvSpPr>
            <a:spLocks noGrp="1"/>
          </p:cNvSpPr>
          <p:nvPr>
            <p:ph idx="1"/>
          </p:nvPr>
        </p:nvSpPr>
        <p:spPr>
          <a:xfrm>
            <a:off x="1768876" y="800747"/>
            <a:ext cx="2731121" cy="3947602"/>
          </a:xfrm>
        </p:spPr>
        <p:txBody>
          <a:bodyPr/>
          <a:lstStyle/>
          <a:p>
            <a:r>
              <a:rPr lang="en-IN" dirty="0"/>
              <a:t>Consider only inserts/queries for now</a:t>
            </a:r>
          </a:p>
          <a:p>
            <a:r>
              <a:rPr lang="en-IN" dirty="0"/>
              <a:t>Records inserted first into in-memory tree (L</a:t>
            </a:r>
            <a:r>
              <a:rPr lang="en-IN" sz="1500" baseline="-25000" dirty="0"/>
              <a:t>0</a:t>
            </a:r>
            <a:r>
              <a:rPr lang="en-IN" dirty="0"/>
              <a:t> tree)</a:t>
            </a:r>
          </a:p>
          <a:p>
            <a:r>
              <a:rPr lang="en-IN" dirty="0"/>
              <a:t>When in-memory tree is full, records moved to disk (L</a:t>
            </a:r>
            <a:r>
              <a:rPr lang="en-IN" sz="1500" baseline="-25000" dirty="0"/>
              <a:t>1</a:t>
            </a:r>
            <a:r>
              <a:rPr lang="en-IN" dirty="0"/>
              <a:t> tree)</a:t>
            </a:r>
          </a:p>
          <a:p>
            <a:pPr lvl="1"/>
            <a:r>
              <a:rPr lang="en-IN" dirty="0"/>
              <a:t>B</a:t>
            </a:r>
            <a:r>
              <a:rPr lang="en-IN" sz="1500" baseline="30000" dirty="0"/>
              <a:t>+</a:t>
            </a:r>
            <a:r>
              <a:rPr lang="en-IN" dirty="0"/>
              <a:t>-tree constructed using bottom-up build by merging existing L</a:t>
            </a:r>
            <a:r>
              <a:rPr lang="en-IN" sz="1500" baseline="-25000" dirty="0"/>
              <a:t>1</a:t>
            </a:r>
            <a:r>
              <a:rPr lang="en-IN" dirty="0"/>
              <a:t> tree with records from L</a:t>
            </a:r>
            <a:r>
              <a:rPr lang="en-IN" sz="1500" baseline="-25000" dirty="0"/>
              <a:t>0</a:t>
            </a:r>
            <a:r>
              <a:rPr lang="en-IN" dirty="0"/>
              <a:t> tree</a:t>
            </a:r>
          </a:p>
          <a:p>
            <a:r>
              <a:rPr lang="en-IN" dirty="0"/>
              <a:t>When L</a:t>
            </a:r>
            <a:r>
              <a:rPr lang="en-IN" sz="1500" baseline="-25000" dirty="0"/>
              <a:t>1</a:t>
            </a:r>
            <a:r>
              <a:rPr lang="en-IN" dirty="0"/>
              <a:t> tree exceeds some threshold, merge into L</a:t>
            </a:r>
            <a:r>
              <a:rPr lang="en-IN" sz="1500" baseline="-25000" dirty="0"/>
              <a:t>2</a:t>
            </a:r>
            <a:r>
              <a:rPr lang="en-IN" dirty="0"/>
              <a:t> tree</a:t>
            </a:r>
          </a:p>
          <a:p>
            <a:pPr lvl="1"/>
            <a:r>
              <a:rPr lang="en-IN" dirty="0"/>
              <a:t>And so on for more levels</a:t>
            </a:r>
          </a:p>
          <a:p>
            <a:pPr lvl="1"/>
            <a:r>
              <a:rPr lang="en-IN" dirty="0"/>
              <a:t>Size threshold for L</a:t>
            </a:r>
            <a:r>
              <a:rPr lang="en-IN" sz="1500" baseline="-25000" dirty="0"/>
              <a:t>i+1</a:t>
            </a:r>
            <a:r>
              <a:rPr lang="en-IN" dirty="0"/>
              <a:t> tree is </a:t>
            </a:r>
            <a:r>
              <a:rPr lang="en-IN" i="1" dirty="0"/>
              <a:t>k </a:t>
            </a:r>
            <a:r>
              <a:rPr lang="en-IN" dirty="0"/>
              <a:t>times size threshold for L</a:t>
            </a:r>
            <a:r>
              <a:rPr lang="en-IN" sz="1500" baseline="-25000" dirty="0"/>
              <a:t>i</a:t>
            </a:r>
            <a:r>
              <a:rPr lang="en-IN" dirty="0"/>
              <a:t> tree </a:t>
            </a:r>
          </a:p>
        </p:txBody>
      </p:sp>
      <p:pic>
        <p:nvPicPr>
          <p:cNvPr id="11" name="Content Placeholder 8">
            <a:extLst>
              <a:ext uri="{FF2B5EF4-FFF2-40B4-BE49-F238E27FC236}">
                <a16:creationId xmlns:a16="http://schemas.microsoft.com/office/drawing/2014/main" id="{430DCB4C-DD9C-4AAD-B94C-3099AD3DDC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auto">
          <a:xfrm>
            <a:off x="4499997" y="1348098"/>
            <a:ext cx="3277166" cy="2823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9722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DB6BA-6E0C-4D10-ADF3-673FF8438A04}"/>
              </a:ext>
            </a:extLst>
          </p:cNvPr>
          <p:cNvSpPr>
            <a:spLocks noGrp="1"/>
          </p:cNvSpPr>
          <p:nvPr>
            <p:ph type="title"/>
          </p:nvPr>
        </p:nvSpPr>
        <p:spPr/>
        <p:txBody>
          <a:bodyPr/>
          <a:lstStyle/>
          <a:p>
            <a:r>
              <a:rPr lang="en-IN" dirty="0"/>
              <a:t>LSM Tree (Cont.)</a:t>
            </a:r>
          </a:p>
        </p:txBody>
      </p:sp>
      <p:sp>
        <p:nvSpPr>
          <p:cNvPr id="3" name="Content Placeholder 2">
            <a:extLst>
              <a:ext uri="{FF2B5EF4-FFF2-40B4-BE49-F238E27FC236}">
                <a16:creationId xmlns:a16="http://schemas.microsoft.com/office/drawing/2014/main" id="{D77AD0D8-4BDD-447A-8666-5ECF985FB764}"/>
              </a:ext>
            </a:extLst>
          </p:cNvPr>
          <p:cNvSpPr>
            <a:spLocks noGrp="1"/>
          </p:cNvSpPr>
          <p:nvPr>
            <p:ph idx="1"/>
          </p:nvPr>
        </p:nvSpPr>
        <p:spPr>
          <a:xfrm>
            <a:off x="1788851" y="800747"/>
            <a:ext cx="5740202" cy="3947602"/>
          </a:xfrm>
        </p:spPr>
        <p:txBody>
          <a:bodyPr/>
          <a:lstStyle/>
          <a:p>
            <a:r>
              <a:rPr lang="en-IN" dirty="0"/>
              <a:t>Benefits of LSM approach</a:t>
            </a:r>
          </a:p>
          <a:p>
            <a:pPr lvl="1"/>
            <a:r>
              <a:rPr lang="en-IN" dirty="0"/>
              <a:t>Inserts are done using only sequential I/O operations</a:t>
            </a:r>
          </a:p>
          <a:p>
            <a:pPr lvl="1"/>
            <a:r>
              <a:rPr lang="en-IN" dirty="0"/>
              <a:t>Leaves are full, avoiding space wastage</a:t>
            </a:r>
          </a:p>
          <a:p>
            <a:pPr lvl="1"/>
            <a:r>
              <a:rPr lang="en-IN" dirty="0"/>
              <a:t>Reduced number of I/O operations per record inserted as compared to normal B</a:t>
            </a:r>
            <a:r>
              <a:rPr lang="en-IN" sz="1500" baseline="30000" dirty="0"/>
              <a:t>+</a:t>
            </a:r>
            <a:r>
              <a:rPr lang="en-IN" dirty="0"/>
              <a:t>-tree (up to some size)</a:t>
            </a:r>
          </a:p>
          <a:p>
            <a:r>
              <a:rPr lang="en-IN" dirty="0"/>
              <a:t>Drawback of LSM approach</a:t>
            </a:r>
          </a:p>
          <a:p>
            <a:pPr lvl="1"/>
            <a:r>
              <a:rPr lang="en-IN" dirty="0"/>
              <a:t>Queries have to search multiple trees</a:t>
            </a:r>
          </a:p>
          <a:p>
            <a:pPr lvl="1"/>
            <a:r>
              <a:rPr lang="en-IN" dirty="0"/>
              <a:t>Entire content of each level copied multiple times</a:t>
            </a:r>
          </a:p>
          <a:p>
            <a:r>
              <a:rPr lang="en-IN" dirty="0"/>
              <a:t>Stepped-merge index</a:t>
            </a:r>
          </a:p>
          <a:p>
            <a:pPr lvl="1"/>
            <a:r>
              <a:rPr lang="en-IN" dirty="0"/>
              <a:t>Variant of LSM tree with multiple trees at each level</a:t>
            </a:r>
          </a:p>
          <a:p>
            <a:pPr lvl="1"/>
            <a:r>
              <a:rPr lang="en-IN" dirty="0"/>
              <a:t>Reduces write cost compared to LSM tree</a:t>
            </a:r>
          </a:p>
          <a:p>
            <a:pPr lvl="1"/>
            <a:r>
              <a:rPr lang="en-IN" dirty="0"/>
              <a:t>But queries are even more expensive</a:t>
            </a:r>
          </a:p>
          <a:p>
            <a:pPr lvl="2"/>
            <a:r>
              <a:rPr lang="en-IN" dirty="0"/>
              <a:t>Bloom filters to avoid lookups in most trees </a:t>
            </a:r>
          </a:p>
          <a:p>
            <a:r>
              <a:rPr lang="en-IN" dirty="0"/>
              <a:t>Details are covered in Chapter 24 </a:t>
            </a:r>
          </a:p>
          <a:p>
            <a:pPr lvl="1"/>
            <a:endParaRPr lang="en-IN" dirty="0"/>
          </a:p>
        </p:txBody>
      </p:sp>
    </p:spTree>
    <p:extLst>
      <p:ext uri="{BB962C8B-B14F-4D97-AF65-F5344CB8AC3E}">
        <p14:creationId xmlns:p14="http://schemas.microsoft.com/office/powerpoint/2010/main" val="27043429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19F8D-79D5-40BA-A0BE-77C0235D404D}"/>
              </a:ext>
            </a:extLst>
          </p:cNvPr>
          <p:cNvSpPr>
            <a:spLocks noGrp="1"/>
          </p:cNvSpPr>
          <p:nvPr>
            <p:ph type="title"/>
          </p:nvPr>
        </p:nvSpPr>
        <p:spPr/>
        <p:txBody>
          <a:bodyPr/>
          <a:lstStyle/>
          <a:p>
            <a:r>
              <a:rPr lang="en-IN" dirty="0"/>
              <a:t>LSM Trees (Cont.)</a:t>
            </a:r>
          </a:p>
        </p:txBody>
      </p:sp>
      <p:sp>
        <p:nvSpPr>
          <p:cNvPr id="3" name="Content Placeholder 2">
            <a:extLst>
              <a:ext uri="{FF2B5EF4-FFF2-40B4-BE49-F238E27FC236}">
                <a16:creationId xmlns:a16="http://schemas.microsoft.com/office/drawing/2014/main" id="{7F436E40-4E40-40EF-B015-EE1FAC4B7EBF}"/>
              </a:ext>
            </a:extLst>
          </p:cNvPr>
          <p:cNvSpPr>
            <a:spLocks noGrp="1"/>
          </p:cNvSpPr>
          <p:nvPr>
            <p:ph idx="1"/>
          </p:nvPr>
        </p:nvSpPr>
        <p:spPr>
          <a:xfrm>
            <a:off x="1782192" y="800747"/>
            <a:ext cx="5746861" cy="3947602"/>
          </a:xfrm>
        </p:spPr>
        <p:txBody>
          <a:bodyPr/>
          <a:lstStyle/>
          <a:p>
            <a:r>
              <a:rPr lang="en-IN" dirty="0"/>
              <a:t>Deletion handled by adding special “delete” entries</a:t>
            </a:r>
          </a:p>
          <a:p>
            <a:pPr lvl="1"/>
            <a:r>
              <a:rPr lang="en-IN" dirty="0"/>
              <a:t>Lookups will find both original entry and the delete entry, and must return only those entries that do not have matching delete entry</a:t>
            </a:r>
          </a:p>
          <a:p>
            <a:pPr lvl="1"/>
            <a:r>
              <a:rPr lang="en-IN" dirty="0"/>
              <a:t>When trees are merged, if we find a delete entry matching an original entry, both are dropped.</a:t>
            </a:r>
          </a:p>
          <a:p>
            <a:r>
              <a:rPr lang="en-IN" dirty="0"/>
              <a:t>Update handled using </a:t>
            </a:r>
            <a:r>
              <a:rPr lang="en-IN" dirty="0" err="1"/>
              <a:t>insert+delete</a:t>
            </a:r>
            <a:endParaRPr lang="en-IN" dirty="0"/>
          </a:p>
          <a:p>
            <a:r>
              <a:rPr lang="en-IN" dirty="0"/>
              <a:t>LSM trees were introduced for disk-based indices</a:t>
            </a:r>
          </a:p>
          <a:p>
            <a:pPr lvl="1"/>
            <a:r>
              <a:rPr lang="en-IN" dirty="0"/>
              <a:t>But useful to minimize erases with flash-based indices</a:t>
            </a:r>
          </a:p>
          <a:p>
            <a:pPr lvl="1"/>
            <a:r>
              <a:rPr lang="en-IN" dirty="0"/>
              <a:t>The stepped-merge variant of LSM trees is used in many </a:t>
            </a:r>
            <a:r>
              <a:rPr lang="en-IN" dirty="0" err="1"/>
              <a:t>BigData</a:t>
            </a:r>
            <a:r>
              <a:rPr lang="en-IN" dirty="0"/>
              <a:t> storage systems</a:t>
            </a:r>
          </a:p>
          <a:p>
            <a:pPr lvl="2"/>
            <a:r>
              <a:rPr lang="en-IN" dirty="0"/>
              <a:t>Google </a:t>
            </a:r>
            <a:r>
              <a:rPr lang="en-IN" dirty="0" err="1"/>
              <a:t>BigTable</a:t>
            </a:r>
            <a:r>
              <a:rPr lang="en-IN" dirty="0"/>
              <a:t>, Apache Cassandra, MongoDB</a:t>
            </a:r>
          </a:p>
          <a:p>
            <a:pPr lvl="2"/>
            <a:r>
              <a:rPr lang="en-IN" dirty="0"/>
              <a:t>And more recently in SQLite4, </a:t>
            </a:r>
            <a:r>
              <a:rPr lang="en-IN" dirty="0" err="1"/>
              <a:t>LevelDB</a:t>
            </a:r>
            <a:r>
              <a:rPr lang="en-IN" dirty="0"/>
              <a:t>, and </a:t>
            </a:r>
            <a:r>
              <a:rPr lang="en-IN" dirty="0" err="1"/>
              <a:t>MyRocks</a:t>
            </a:r>
            <a:r>
              <a:rPr lang="en-IN" dirty="0"/>
              <a:t> storage engine of MySQL </a:t>
            </a:r>
          </a:p>
          <a:p>
            <a:endParaRPr lang="en-IN" dirty="0"/>
          </a:p>
        </p:txBody>
      </p:sp>
    </p:spTree>
    <p:extLst>
      <p:ext uri="{BB962C8B-B14F-4D97-AF65-F5344CB8AC3E}">
        <p14:creationId xmlns:p14="http://schemas.microsoft.com/office/powerpoint/2010/main" val="1943443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CCD51-7C8C-476D-B17A-5604D930AA1B}"/>
              </a:ext>
            </a:extLst>
          </p:cNvPr>
          <p:cNvSpPr>
            <a:spLocks noGrp="1"/>
          </p:cNvSpPr>
          <p:nvPr>
            <p:ph type="title"/>
          </p:nvPr>
        </p:nvSpPr>
        <p:spPr/>
        <p:txBody>
          <a:bodyPr/>
          <a:lstStyle/>
          <a:p>
            <a:r>
              <a:rPr lang="en-IN" dirty="0"/>
              <a:t>Buffer Tree</a:t>
            </a:r>
          </a:p>
        </p:txBody>
      </p:sp>
      <p:sp>
        <p:nvSpPr>
          <p:cNvPr id="3" name="Content Placeholder 2">
            <a:extLst>
              <a:ext uri="{FF2B5EF4-FFF2-40B4-BE49-F238E27FC236}">
                <a16:creationId xmlns:a16="http://schemas.microsoft.com/office/drawing/2014/main" id="{97E54EA5-BC9B-4BA7-A0E5-D972FC597797}"/>
              </a:ext>
            </a:extLst>
          </p:cNvPr>
          <p:cNvSpPr>
            <a:spLocks noGrp="1"/>
          </p:cNvSpPr>
          <p:nvPr>
            <p:ph idx="1"/>
          </p:nvPr>
        </p:nvSpPr>
        <p:spPr>
          <a:xfrm>
            <a:off x="1788851" y="800747"/>
            <a:ext cx="5740202" cy="3947602"/>
          </a:xfrm>
        </p:spPr>
        <p:txBody>
          <a:bodyPr/>
          <a:lstStyle/>
          <a:p>
            <a:r>
              <a:rPr lang="en-IN" dirty="0"/>
              <a:t>Alternative to LSM tree</a:t>
            </a:r>
          </a:p>
          <a:p>
            <a:r>
              <a:rPr lang="en-IN" dirty="0"/>
              <a:t>Key idea: each internal node of B</a:t>
            </a:r>
            <a:r>
              <a:rPr lang="en-IN" sz="1500" baseline="30000" dirty="0"/>
              <a:t>+</a:t>
            </a:r>
            <a:r>
              <a:rPr lang="en-IN" dirty="0"/>
              <a:t>-tree has a buffer to store inserts</a:t>
            </a:r>
          </a:p>
          <a:p>
            <a:pPr lvl="1"/>
            <a:r>
              <a:rPr lang="en-IN" dirty="0"/>
              <a:t>Inserts are moved to lower levels when buffer is full</a:t>
            </a:r>
          </a:p>
          <a:p>
            <a:pPr lvl="1"/>
            <a:r>
              <a:rPr lang="en-IN" dirty="0"/>
              <a:t>With a large buffer, many records are moved to lower level each time</a:t>
            </a:r>
          </a:p>
          <a:p>
            <a:pPr lvl="1"/>
            <a:r>
              <a:rPr lang="en-IN" dirty="0"/>
              <a:t>Per record I/O decreases correspondingly </a:t>
            </a:r>
          </a:p>
          <a:p>
            <a:r>
              <a:rPr lang="en-IN" dirty="0"/>
              <a:t>Benefits</a:t>
            </a:r>
          </a:p>
          <a:p>
            <a:pPr lvl="1"/>
            <a:r>
              <a:rPr lang="en-IN" dirty="0"/>
              <a:t>Less overhead on queries</a:t>
            </a:r>
          </a:p>
          <a:p>
            <a:pPr lvl="1"/>
            <a:r>
              <a:rPr lang="en-IN" dirty="0"/>
              <a:t>Can be used with any tree index structure</a:t>
            </a:r>
          </a:p>
          <a:p>
            <a:pPr lvl="1"/>
            <a:r>
              <a:rPr lang="en-IN" dirty="0"/>
              <a:t>Used in PostgreSQL Generalized Search Tree (</a:t>
            </a:r>
            <a:r>
              <a:rPr lang="en-IN" dirty="0" err="1"/>
              <a:t>GiST</a:t>
            </a:r>
            <a:r>
              <a:rPr lang="en-IN" dirty="0"/>
              <a:t>) indices</a:t>
            </a:r>
          </a:p>
          <a:p>
            <a:r>
              <a:rPr lang="en-IN" dirty="0"/>
              <a:t>Drawback: more random I/O than LSM tree</a:t>
            </a:r>
          </a:p>
        </p:txBody>
      </p:sp>
      <p:pic>
        <p:nvPicPr>
          <p:cNvPr id="5" name="Graphic 4">
            <a:extLst>
              <a:ext uri="{FF2B5EF4-FFF2-40B4-BE49-F238E27FC236}">
                <a16:creationId xmlns:a16="http://schemas.microsoft.com/office/drawing/2014/main" id="{05296A56-F08F-4E11-BBF8-A569A17C89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20999" y="3481818"/>
            <a:ext cx="5740202" cy="821443"/>
          </a:xfrm>
          <a:prstGeom prst="rect">
            <a:avLst/>
          </a:prstGeom>
        </p:spPr>
      </p:pic>
    </p:spTree>
    <p:extLst>
      <p:ext uri="{BB962C8B-B14F-4D97-AF65-F5344CB8AC3E}">
        <p14:creationId xmlns:p14="http://schemas.microsoft.com/office/powerpoint/2010/main" val="181231318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62" name="Rectangle 2">
            <a:extLst>
              <a:ext uri="{FF2B5EF4-FFF2-40B4-BE49-F238E27FC236}">
                <a16:creationId xmlns:a16="http://schemas.microsoft.com/office/drawing/2014/main" id="{EB621FDA-61A3-442F-BA71-505BD03749D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Bitmap Indices</a:t>
            </a:r>
          </a:p>
        </p:txBody>
      </p:sp>
      <p:sp>
        <p:nvSpPr>
          <p:cNvPr id="155651" name="Rectangle 3">
            <a:extLst>
              <a:ext uri="{FF2B5EF4-FFF2-40B4-BE49-F238E27FC236}">
                <a16:creationId xmlns:a16="http://schemas.microsoft.com/office/drawing/2014/main" id="{E98C0208-69E7-4D57-8EBE-6ADDE7208326}"/>
              </a:ext>
            </a:extLst>
          </p:cNvPr>
          <p:cNvSpPr>
            <a:spLocks noGrp="1" noChangeArrowheads="1"/>
          </p:cNvSpPr>
          <p:nvPr>
            <p:ph type="body" idx="1"/>
          </p:nvPr>
        </p:nvSpPr>
        <p:spPr>
          <a:xfrm>
            <a:off x="1768876" y="800747"/>
            <a:ext cx="5646198" cy="3947602"/>
          </a:xfrm>
        </p:spPr>
        <p:txBody>
          <a:bodyPr/>
          <a:lstStyle/>
          <a:p>
            <a:r>
              <a:rPr lang="en-US" altLang="en-US" dirty="0"/>
              <a:t>Bitmap indices are a special type of index designed for efficient querying on multiple keys</a:t>
            </a:r>
          </a:p>
          <a:p>
            <a:r>
              <a:rPr lang="en-US" altLang="en-US" dirty="0"/>
              <a:t>Records in a relation are assumed to be numbered sequentially from, say, 0</a:t>
            </a:r>
          </a:p>
          <a:p>
            <a:pPr lvl="1"/>
            <a:r>
              <a:rPr lang="en-US" altLang="en-US" dirty="0"/>
              <a:t>Given a number </a:t>
            </a:r>
            <a:r>
              <a:rPr lang="en-US" altLang="en-US" i="1" dirty="0"/>
              <a:t>n</a:t>
            </a:r>
            <a:r>
              <a:rPr lang="en-US" altLang="en-US" dirty="0"/>
              <a:t> it must be easy to retrieve record </a:t>
            </a:r>
            <a:r>
              <a:rPr lang="en-US" altLang="en-US" i="1" dirty="0"/>
              <a:t>n</a:t>
            </a:r>
            <a:endParaRPr lang="en-US" altLang="en-US" dirty="0"/>
          </a:p>
          <a:p>
            <a:pPr lvl="2"/>
            <a:r>
              <a:rPr lang="en-US" altLang="en-US" dirty="0"/>
              <a:t>Particularly easy if records are of fixed size</a:t>
            </a:r>
          </a:p>
          <a:p>
            <a:r>
              <a:rPr lang="en-US" altLang="en-US" dirty="0"/>
              <a:t>Applicable on attributes that take on a relatively small number of distinct values</a:t>
            </a:r>
          </a:p>
          <a:p>
            <a:pPr lvl="1"/>
            <a:r>
              <a:rPr lang="en-US" altLang="en-US" dirty="0"/>
              <a:t>E.g., gender, country, state, …</a:t>
            </a:r>
          </a:p>
          <a:p>
            <a:pPr lvl="1"/>
            <a:r>
              <a:rPr lang="en-US" altLang="en-US" dirty="0"/>
              <a:t>E.g., income-level (income broken up into a small number of  levels such as 0-9999, 10000-19999, 20000-50000, 50000- infinity)</a:t>
            </a:r>
          </a:p>
          <a:p>
            <a:r>
              <a:rPr lang="en-US" altLang="en-US" dirty="0"/>
              <a:t>A bitmap is simply an array of bits</a:t>
            </a:r>
          </a:p>
        </p:txBody>
      </p:sp>
    </p:spTree>
    <p:extLst>
      <p:ext uri="{BB962C8B-B14F-4D97-AF65-F5344CB8AC3E}">
        <p14:creationId xmlns:p14="http://schemas.microsoft.com/office/powerpoint/2010/main" val="337814064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6610" name="Rectangle 2">
            <a:extLst>
              <a:ext uri="{FF2B5EF4-FFF2-40B4-BE49-F238E27FC236}">
                <a16:creationId xmlns:a16="http://schemas.microsoft.com/office/drawing/2014/main" id="{2C5472FF-C093-4031-8337-24ECB6AE952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Bitmap Indices (Cont.)</a:t>
            </a:r>
          </a:p>
        </p:txBody>
      </p:sp>
      <p:sp>
        <p:nvSpPr>
          <p:cNvPr id="157699" name="Rectangle 3">
            <a:extLst>
              <a:ext uri="{FF2B5EF4-FFF2-40B4-BE49-F238E27FC236}">
                <a16:creationId xmlns:a16="http://schemas.microsoft.com/office/drawing/2014/main" id="{8753F9D6-9728-4779-998F-F111D8EE8A80}"/>
              </a:ext>
            </a:extLst>
          </p:cNvPr>
          <p:cNvSpPr>
            <a:spLocks noGrp="1" noChangeArrowheads="1"/>
          </p:cNvSpPr>
          <p:nvPr>
            <p:ph type="body" idx="1"/>
          </p:nvPr>
        </p:nvSpPr>
        <p:spPr>
          <a:xfrm>
            <a:off x="1768876" y="765700"/>
            <a:ext cx="5730872" cy="3732482"/>
          </a:xfrm>
        </p:spPr>
        <p:txBody>
          <a:bodyPr/>
          <a:lstStyle/>
          <a:p>
            <a:r>
              <a:rPr lang="en-US" altLang="en-US" dirty="0"/>
              <a:t>In its simplest form a bitmap index on an attribute has a bitmap for each value of the attribute</a:t>
            </a:r>
          </a:p>
          <a:p>
            <a:pPr lvl="1"/>
            <a:r>
              <a:rPr lang="en-US" altLang="en-US" dirty="0"/>
              <a:t>Bitmap has as many bits as records</a:t>
            </a:r>
          </a:p>
          <a:p>
            <a:pPr lvl="1"/>
            <a:r>
              <a:rPr lang="en-US" altLang="en-US" dirty="0"/>
              <a:t>In a bitmap for value v, the bit for a record is 1 if the record has the value v for the attribute, and is 0 otherwise</a:t>
            </a:r>
          </a:p>
          <a:p>
            <a:r>
              <a:rPr lang="en-US" altLang="en-US" dirty="0"/>
              <a:t>Example</a:t>
            </a:r>
          </a:p>
        </p:txBody>
      </p:sp>
      <p:pic>
        <p:nvPicPr>
          <p:cNvPr id="157700" name="Picture 7">
            <a:extLst>
              <a:ext uri="{FF2B5EF4-FFF2-40B4-BE49-F238E27FC236}">
                <a16:creationId xmlns:a16="http://schemas.microsoft.com/office/drawing/2014/main" id="{2291BD59-780C-4B0E-A14D-DBAEFB6EEB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598" y="2295227"/>
            <a:ext cx="4528595" cy="1972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13807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8658" name="Rectangle 2">
            <a:extLst>
              <a:ext uri="{FF2B5EF4-FFF2-40B4-BE49-F238E27FC236}">
                <a16:creationId xmlns:a16="http://schemas.microsoft.com/office/drawing/2014/main" id="{4C489884-9545-4F93-8C8F-DDF6077E45D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Bitmap Indices (Cont.)</a:t>
            </a:r>
          </a:p>
        </p:txBody>
      </p:sp>
      <p:sp>
        <p:nvSpPr>
          <p:cNvPr id="159747" name="Rectangle 3">
            <a:extLst>
              <a:ext uri="{FF2B5EF4-FFF2-40B4-BE49-F238E27FC236}">
                <a16:creationId xmlns:a16="http://schemas.microsoft.com/office/drawing/2014/main" id="{4611B1AB-25D7-42D6-8DFD-D7E5A169CB3C}"/>
              </a:ext>
            </a:extLst>
          </p:cNvPr>
          <p:cNvSpPr>
            <a:spLocks noGrp="1" noChangeArrowheads="1"/>
          </p:cNvSpPr>
          <p:nvPr>
            <p:ph type="body" idx="1"/>
          </p:nvPr>
        </p:nvSpPr>
        <p:spPr>
          <a:xfrm>
            <a:off x="1768876" y="812307"/>
            <a:ext cx="5799338" cy="3983531"/>
          </a:xfrm>
        </p:spPr>
        <p:txBody>
          <a:bodyPr/>
          <a:lstStyle/>
          <a:p>
            <a:pPr marL="285750" indent="-285750"/>
            <a:r>
              <a:rPr lang="en-US" altLang="en-US" dirty="0"/>
              <a:t>Bitmap indices are useful for queries on multiple attributes </a:t>
            </a:r>
          </a:p>
          <a:p>
            <a:pPr marL="600075" lvl="1" indent="-257175"/>
            <a:r>
              <a:rPr lang="en-US" altLang="en-US" dirty="0"/>
              <a:t>not particularly useful for single attribute queries</a:t>
            </a:r>
          </a:p>
          <a:p>
            <a:pPr marL="285750" indent="-285750"/>
            <a:r>
              <a:rPr lang="en-US" altLang="en-US" dirty="0"/>
              <a:t>Queries are answered using bitmap operations</a:t>
            </a:r>
          </a:p>
          <a:p>
            <a:pPr marL="600075" lvl="1" indent="-257175"/>
            <a:r>
              <a:rPr lang="en-US" altLang="en-US" dirty="0"/>
              <a:t>Intersection (and)</a:t>
            </a:r>
          </a:p>
          <a:p>
            <a:pPr marL="600075" lvl="1" indent="-257175"/>
            <a:r>
              <a:rPr lang="en-US" altLang="en-US" dirty="0"/>
              <a:t>Union (or)</a:t>
            </a:r>
          </a:p>
          <a:p>
            <a:pPr marL="285750" indent="-285750"/>
            <a:r>
              <a:rPr lang="en-US" altLang="en-US" dirty="0"/>
              <a:t>Each operation takes two bitmaps of the same size and applies the operation on corresponding bits to get the result bitmap</a:t>
            </a:r>
          </a:p>
          <a:p>
            <a:pPr marL="600075" lvl="1" indent="-257175"/>
            <a:r>
              <a:rPr lang="en-US" altLang="en-US" dirty="0"/>
              <a:t>E.g.,   100110  AND 110011 = 100010</a:t>
            </a:r>
          </a:p>
          <a:p>
            <a:pPr marL="600075" lvl="1" indent="-257175">
              <a:buNone/>
            </a:pPr>
            <a:r>
              <a:rPr lang="en-US" altLang="en-US" dirty="0"/>
              <a:t>                100110  OR  110011 = 110111</a:t>
            </a:r>
            <a:br>
              <a:rPr lang="en-US" altLang="en-US" dirty="0"/>
            </a:br>
            <a:r>
              <a:rPr lang="en-US" altLang="en-US" dirty="0"/>
              <a:t>                       NOT 100110  = 011001</a:t>
            </a:r>
          </a:p>
          <a:p>
            <a:pPr marL="600075" lvl="1" indent="-257175"/>
            <a:r>
              <a:rPr lang="en-US" altLang="en-US" dirty="0"/>
              <a:t>Males with income level L1:   10010 AND 10100 = 10000</a:t>
            </a:r>
          </a:p>
          <a:p>
            <a:pPr marL="900113" lvl="2" indent="-257175"/>
            <a:r>
              <a:rPr lang="en-US" altLang="en-US" dirty="0"/>
              <a:t>Can then retrieve required tuples.</a:t>
            </a:r>
          </a:p>
          <a:p>
            <a:pPr marL="900113" lvl="2" indent="-257175"/>
            <a:r>
              <a:rPr lang="en-US" altLang="en-US" dirty="0"/>
              <a:t>Counting number of matching tuples is even faster</a:t>
            </a:r>
          </a:p>
        </p:txBody>
      </p:sp>
    </p:spTree>
    <p:extLst>
      <p:ext uri="{BB962C8B-B14F-4D97-AF65-F5344CB8AC3E}">
        <p14:creationId xmlns:p14="http://schemas.microsoft.com/office/powerpoint/2010/main" val="42188173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0706" name="Rectangle 2">
            <a:extLst>
              <a:ext uri="{FF2B5EF4-FFF2-40B4-BE49-F238E27FC236}">
                <a16:creationId xmlns:a16="http://schemas.microsoft.com/office/drawing/2014/main" id="{F0C66E22-7179-4713-954A-6250EC2A45A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Bitmap Indices (Cont.)</a:t>
            </a:r>
          </a:p>
        </p:txBody>
      </p:sp>
      <p:sp>
        <p:nvSpPr>
          <p:cNvPr id="161795" name="Rectangle 3">
            <a:extLst>
              <a:ext uri="{FF2B5EF4-FFF2-40B4-BE49-F238E27FC236}">
                <a16:creationId xmlns:a16="http://schemas.microsoft.com/office/drawing/2014/main" id="{5651EBC4-CA5E-4F80-A811-274B1D9AC061}"/>
              </a:ext>
            </a:extLst>
          </p:cNvPr>
          <p:cNvSpPr>
            <a:spLocks noGrp="1" noChangeArrowheads="1"/>
          </p:cNvSpPr>
          <p:nvPr>
            <p:ph type="body" idx="1"/>
          </p:nvPr>
        </p:nvSpPr>
        <p:spPr>
          <a:xfrm>
            <a:off x="1782192" y="898864"/>
            <a:ext cx="5632882" cy="3610034"/>
          </a:xfrm>
        </p:spPr>
        <p:txBody>
          <a:bodyPr/>
          <a:lstStyle/>
          <a:p>
            <a:r>
              <a:rPr lang="en-US" altLang="en-US" dirty="0"/>
              <a:t>Bitmap indices generally very small compared with relation size</a:t>
            </a:r>
          </a:p>
          <a:p>
            <a:pPr lvl="1"/>
            <a:r>
              <a:rPr lang="en-US" altLang="en-US" dirty="0"/>
              <a:t>E.g., if record is 100 bytes, space for a single bitmap is 1/800 of space used by relation.  </a:t>
            </a:r>
          </a:p>
          <a:p>
            <a:pPr lvl="2"/>
            <a:r>
              <a:rPr lang="en-US" altLang="en-US" dirty="0"/>
              <a:t>If number of distinct attribute values is 8, bitmap is only 1% of relation size</a:t>
            </a:r>
          </a:p>
        </p:txBody>
      </p:sp>
    </p:spTree>
    <p:extLst>
      <p:ext uri="{BB962C8B-B14F-4D97-AF65-F5344CB8AC3E}">
        <p14:creationId xmlns:p14="http://schemas.microsoft.com/office/powerpoint/2010/main" val="2104127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3675" y="690676"/>
            <a:ext cx="6249707" cy="3938891"/>
          </a:xfrm>
          <a:prstGeom prst="rect">
            <a:avLst/>
          </a:prstGeom>
        </p:spPr>
      </p:pic>
      <p:sp>
        <p:nvSpPr>
          <p:cNvPr id="5" name="TextBox 4"/>
          <p:cNvSpPr txBox="1"/>
          <p:nvPr/>
        </p:nvSpPr>
        <p:spPr>
          <a:xfrm>
            <a:off x="5628982" y="787585"/>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Slower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Cheaper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Unlimited</a:t>
            </a:r>
          </a:p>
        </p:txBody>
      </p:sp>
      <p:sp>
        <p:nvSpPr>
          <p:cNvPr id="6" name="TextBox 5"/>
          <p:cNvSpPr txBox="1"/>
          <p:nvPr/>
        </p:nvSpPr>
        <p:spPr>
          <a:xfrm>
            <a:off x="5659936" y="3249346"/>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Faster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More expensive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Limited</a:t>
            </a:r>
          </a:p>
        </p:txBody>
      </p:sp>
      <p:sp>
        <p:nvSpPr>
          <p:cNvPr id="7" name="Rectangle 7">
            <a:extLst>
              <a:ext uri="{FF2B5EF4-FFF2-40B4-BE49-F238E27FC236}">
                <a16:creationId xmlns:a16="http://schemas.microsoft.com/office/drawing/2014/main" id="{EE3C6B98-4A7E-1D48-8BDB-A67DBC5A8B04}"/>
              </a:ext>
            </a:extLst>
          </p:cNvPr>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a:t>
            </a:r>
          </a:p>
        </p:txBody>
      </p:sp>
    </p:spTree>
    <p:extLst>
      <p:ext uri="{BB962C8B-B14F-4D97-AF65-F5344CB8AC3E}">
        <p14:creationId xmlns:p14="http://schemas.microsoft.com/office/powerpoint/2010/main" val="133458780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2754" name="Rectangle 2">
            <a:extLst>
              <a:ext uri="{FF2B5EF4-FFF2-40B4-BE49-F238E27FC236}">
                <a16:creationId xmlns:a16="http://schemas.microsoft.com/office/drawing/2014/main" id="{B04DB7D5-E84C-420F-B6AC-28A2F85B2C1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Efficient Implementation of Bitmap Operations</a:t>
            </a:r>
          </a:p>
        </p:txBody>
      </p:sp>
      <p:sp>
        <p:nvSpPr>
          <p:cNvPr id="163843" name="Rectangle 3">
            <a:extLst>
              <a:ext uri="{FF2B5EF4-FFF2-40B4-BE49-F238E27FC236}">
                <a16:creationId xmlns:a16="http://schemas.microsoft.com/office/drawing/2014/main" id="{CFBFA6B0-F886-422A-A775-BBE4FA427BED}"/>
              </a:ext>
            </a:extLst>
          </p:cNvPr>
          <p:cNvSpPr>
            <a:spLocks noGrp="1" noChangeArrowheads="1"/>
          </p:cNvSpPr>
          <p:nvPr>
            <p:ph type="body" idx="1"/>
          </p:nvPr>
        </p:nvSpPr>
        <p:spPr>
          <a:xfrm>
            <a:off x="1768876" y="820342"/>
            <a:ext cx="5686148" cy="3677840"/>
          </a:xfrm>
        </p:spPr>
        <p:txBody>
          <a:bodyPr/>
          <a:lstStyle/>
          <a:p>
            <a:r>
              <a:rPr lang="en-US" altLang="en-US" dirty="0"/>
              <a:t>Bitmaps are packed into words;  a single word and (a basic CPU instruction) computes and of 32 or 64 bits at once</a:t>
            </a:r>
          </a:p>
          <a:p>
            <a:pPr lvl="1"/>
            <a:r>
              <a:rPr lang="en-US" altLang="en-US" dirty="0"/>
              <a:t>E.g., 1-million-bit maps can be and-</a:t>
            </a:r>
            <a:r>
              <a:rPr lang="en-US" altLang="en-US" dirty="0" err="1"/>
              <a:t>ed</a:t>
            </a:r>
            <a:r>
              <a:rPr lang="en-US" altLang="en-US" dirty="0"/>
              <a:t> with just 31,250 instruction</a:t>
            </a:r>
          </a:p>
          <a:p>
            <a:r>
              <a:rPr lang="en-US" altLang="en-US" dirty="0"/>
              <a:t>Counting number of 1s can be done fast by a trick:</a:t>
            </a:r>
          </a:p>
          <a:p>
            <a:pPr lvl="1"/>
            <a:r>
              <a:rPr lang="en-US" altLang="en-US" dirty="0"/>
              <a:t>Use each byte to index into a precomputed array of 256 elements each storing the count of 1s in the binary representation</a:t>
            </a:r>
          </a:p>
          <a:p>
            <a:pPr lvl="2"/>
            <a:r>
              <a:rPr lang="en-US" altLang="en-US" dirty="0"/>
              <a:t>Can use pairs of bytes to speed up further at a higher memory cost</a:t>
            </a:r>
          </a:p>
          <a:p>
            <a:pPr lvl="1"/>
            <a:r>
              <a:rPr lang="en-US" altLang="en-US" dirty="0"/>
              <a:t>Add up the retrieved counts</a:t>
            </a:r>
          </a:p>
          <a:p>
            <a:r>
              <a:rPr lang="en-US" altLang="en-US" dirty="0"/>
              <a:t>Bitmaps can be used instead of Tuple-ID lists at leaf levels of </a:t>
            </a:r>
            <a:br>
              <a:rPr lang="en-US" altLang="en-US" dirty="0"/>
            </a:br>
            <a:r>
              <a:rPr lang="en-US" altLang="en-US" dirty="0"/>
              <a:t>B</a:t>
            </a:r>
            <a:r>
              <a:rPr lang="en-US" altLang="en-US" baseline="30000" dirty="0"/>
              <a:t>+</a:t>
            </a:r>
            <a:r>
              <a:rPr lang="en-US" altLang="en-US" dirty="0"/>
              <a:t>-trees, for values that have a large number of matching records</a:t>
            </a:r>
          </a:p>
          <a:p>
            <a:pPr lvl="1"/>
            <a:r>
              <a:rPr lang="en-US" altLang="en-US" dirty="0"/>
              <a:t>Worthwhile if &gt; 1/64 of the records have that value, assuming a tuple-id is 64 bits</a:t>
            </a:r>
          </a:p>
          <a:p>
            <a:pPr lvl="1"/>
            <a:r>
              <a:rPr lang="en-US" altLang="en-US" dirty="0"/>
              <a:t>Above technique merges benefits of bitmap and B</a:t>
            </a:r>
            <a:r>
              <a:rPr lang="en-US" altLang="en-US" baseline="30000" dirty="0"/>
              <a:t>+</a:t>
            </a:r>
            <a:r>
              <a:rPr lang="en-US" altLang="en-US" dirty="0"/>
              <a:t>-tree indices</a:t>
            </a:r>
          </a:p>
        </p:txBody>
      </p:sp>
    </p:spTree>
    <p:extLst>
      <p:ext uri="{BB962C8B-B14F-4D97-AF65-F5344CB8AC3E}">
        <p14:creationId xmlns:p14="http://schemas.microsoft.com/office/powerpoint/2010/main" val="3849021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2665182" y="2097485"/>
            <a:ext cx="4446415" cy="611629"/>
          </a:xfrm>
        </p:spPr>
        <p:txBody>
          <a:bodyPr/>
          <a:lstStyle/>
          <a:p>
            <a:pPr marL="0" indent="0">
              <a:buNone/>
            </a:pPr>
            <a:r>
              <a:rPr lang="en-IN" sz="2400" b="1" dirty="0">
                <a:solidFill>
                  <a:srgbClr val="002060"/>
                </a:solidFill>
                <a:effectLst>
                  <a:outerShdw blurRad="38100" dist="38100" dir="2700000" algn="tl">
                    <a:srgbClr val="DDDDDD"/>
                  </a:outerShdw>
                </a:effectLst>
                <a:latin typeface="+mj-lt"/>
              </a:rPr>
              <a:t>Spatial and Temporal Indices</a:t>
            </a:r>
          </a:p>
        </p:txBody>
      </p:sp>
    </p:spTree>
    <p:extLst>
      <p:ext uri="{BB962C8B-B14F-4D97-AF65-F5344CB8AC3E}">
        <p14:creationId xmlns:p14="http://schemas.microsoft.com/office/powerpoint/2010/main" val="217459751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1FC67521-7F9B-4735-B715-B36E3C30DDDB}"/>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Spatial Data</a:t>
            </a:r>
          </a:p>
        </p:txBody>
      </p:sp>
      <p:sp>
        <p:nvSpPr>
          <p:cNvPr id="128003" name="Rectangle 3">
            <a:extLst>
              <a:ext uri="{FF2B5EF4-FFF2-40B4-BE49-F238E27FC236}">
                <a16:creationId xmlns:a16="http://schemas.microsoft.com/office/drawing/2014/main" id="{E7EFBCE8-0EDF-4A48-A1D2-2597E17CB2AC}"/>
              </a:ext>
            </a:extLst>
          </p:cNvPr>
          <p:cNvSpPr>
            <a:spLocks noGrp="1" noChangeArrowheads="1"/>
          </p:cNvSpPr>
          <p:nvPr>
            <p:ph idx="1"/>
          </p:nvPr>
        </p:nvSpPr>
        <p:spPr>
          <a:xfrm>
            <a:off x="1768876" y="800747"/>
            <a:ext cx="5760177" cy="3947602"/>
          </a:xfrm>
        </p:spPr>
        <p:txBody>
          <a:bodyPr/>
          <a:lstStyle/>
          <a:p>
            <a:r>
              <a:rPr lang="en-US" altLang="en-US" dirty="0"/>
              <a:t>Databases can store data types such as lines, polygons, in addition to raster images </a:t>
            </a:r>
          </a:p>
          <a:p>
            <a:pPr lvl="1"/>
            <a:r>
              <a:rPr lang="en-US" altLang="en-US" dirty="0"/>
              <a:t>allows relational databases to store and retrieve spatial information</a:t>
            </a:r>
          </a:p>
          <a:p>
            <a:pPr lvl="1"/>
            <a:r>
              <a:rPr lang="en-US" altLang="en-US" dirty="0"/>
              <a:t>Queries can use spatial conditions (e.g. contains or overlaps).</a:t>
            </a:r>
          </a:p>
          <a:p>
            <a:pPr lvl="1"/>
            <a:r>
              <a:rPr lang="en-US" altLang="en-US" dirty="0"/>
              <a:t>queries can mix spatial and nonspatial conditions </a:t>
            </a:r>
          </a:p>
          <a:p>
            <a:r>
              <a:rPr lang="en-US" altLang="en-US" b="1" dirty="0">
                <a:solidFill>
                  <a:srgbClr val="002060"/>
                </a:solidFill>
              </a:rPr>
              <a:t>Nearest neighbor queries</a:t>
            </a:r>
            <a:r>
              <a:rPr lang="en-US" altLang="en-US" dirty="0"/>
              <a:t>, given a point or an object, find the nearest object that satisfies given conditions.</a:t>
            </a:r>
          </a:p>
          <a:p>
            <a:r>
              <a:rPr lang="en-US" altLang="en-US" b="1" dirty="0">
                <a:solidFill>
                  <a:srgbClr val="002060"/>
                </a:solidFill>
              </a:rPr>
              <a:t>Range queries </a:t>
            </a:r>
            <a:r>
              <a:rPr lang="en-US" altLang="en-US" dirty="0"/>
              <a:t>deal with spatial regions. e.g., ask for objects that lie partially or fully inside a specified region.</a:t>
            </a:r>
          </a:p>
          <a:p>
            <a:r>
              <a:rPr lang="en-US" altLang="en-US" dirty="0"/>
              <a:t>Queries that compute intersections or </a:t>
            </a:r>
            <a:r>
              <a:rPr lang="en-US" altLang="en-US" dirty="0">
                <a:solidFill>
                  <a:srgbClr val="002060"/>
                </a:solidFill>
              </a:rPr>
              <a:t>unions</a:t>
            </a:r>
            <a:r>
              <a:rPr lang="en-US" altLang="en-US" dirty="0"/>
              <a:t> of regions.</a:t>
            </a:r>
          </a:p>
          <a:p>
            <a:r>
              <a:rPr lang="en-US" altLang="en-US" b="1" dirty="0">
                <a:solidFill>
                  <a:srgbClr val="002060"/>
                </a:solidFill>
              </a:rPr>
              <a:t>Spatial join </a:t>
            </a:r>
            <a:r>
              <a:rPr lang="en-US" altLang="en-US" dirty="0"/>
              <a:t>of two spatial relations with the location playing the role of join attribute.</a:t>
            </a:r>
          </a:p>
        </p:txBody>
      </p:sp>
    </p:spTree>
    <p:extLst>
      <p:ext uri="{BB962C8B-B14F-4D97-AF65-F5344CB8AC3E}">
        <p14:creationId xmlns:p14="http://schemas.microsoft.com/office/powerpoint/2010/main" val="35889419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046936AA-5389-4706-9D86-8A63CE20FAC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Indexing of Spatial Data</a:t>
            </a:r>
          </a:p>
        </p:txBody>
      </p:sp>
      <p:sp>
        <p:nvSpPr>
          <p:cNvPr id="132099" name="Rectangle 3">
            <a:extLst>
              <a:ext uri="{FF2B5EF4-FFF2-40B4-BE49-F238E27FC236}">
                <a16:creationId xmlns:a16="http://schemas.microsoft.com/office/drawing/2014/main" id="{EC4A4D1F-8168-4564-BDE7-6C8D4BD78D9F}"/>
              </a:ext>
            </a:extLst>
          </p:cNvPr>
          <p:cNvSpPr>
            <a:spLocks noGrp="1" noChangeArrowheads="1"/>
          </p:cNvSpPr>
          <p:nvPr>
            <p:ph idx="1"/>
          </p:nvPr>
        </p:nvSpPr>
        <p:spPr>
          <a:xfrm>
            <a:off x="1768876" y="885588"/>
            <a:ext cx="3326312" cy="3947602"/>
          </a:xfrm>
        </p:spPr>
        <p:txBody>
          <a:bodyPr/>
          <a:lstStyle/>
          <a:p>
            <a:r>
              <a:rPr lang="en-US" altLang="en-US" b="1" dirty="0">
                <a:solidFill>
                  <a:srgbClr val="002060"/>
                </a:solidFill>
              </a:rPr>
              <a:t>k-d tree</a:t>
            </a:r>
            <a:r>
              <a:rPr lang="en-US" altLang="en-US" dirty="0">
                <a:solidFill>
                  <a:srgbClr val="002060"/>
                </a:solidFill>
              </a:rPr>
              <a:t> </a:t>
            </a:r>
            <a:r>
              <a:rPr lang="en-US" altLang="en-US" dirty="0"/>
              <a:t>- early structure used for indexing in multiple dimensions.</a:t>
            </a:r>
          </a:p>
          <a:p>
            <a:r>
              <a:rPr lang="en-US" altLang="en-US" dirty="0"/>
              <a:t>Each level of a </a:t>
            </a:r>
            <a:r>
              <a:rPr lang="en-US" altLang="en-US" i="1" dirty="0"/>
              <a:t>k-d</a:t>
            </a:r>
            <a:r>
              <a:rPr lang="en-US" altLang="en-US" dirty="0"/>
              <a:t>  tree partitions the space into two.</a:t>
            </a:r>
          </a:p>
          <a:p>
            <a:pPr lvl="1"/>
            <a:r>
              <a:rPr lang="en-US" altLang="en-US" dirty="0"/>
              <a:t>Choose one dimension for partitioning at the root level of the tree.</a:t>
            </a:r>
          </a:p>
          <a:p>
            <a:pPr lvl="1"/>
            <a:r>
              <a:rPr lang="en-US" altLang="en-US" dirty="0"/>
              <a:t>Choose another dimensions for partitioning in nodes at the next level and so on, cycling through the dimensions.</a:t>
            </a:r>
          </a:p>
          <a:p>
            <a:r>
              <a:rPr lang="en-US" altLang="en-US" dirty="0"/>
              <a:t>In each node, approximately half of the points stored in the sub-tree fall on one side and half on the other.</a:t>
            </a:r>
          </a:p>
          <a:p>
            <a:r>
              <a:rPr lang="en-US" altLang="en-US" dirty="0"/>
              <a:t>Partitioning stops when a node has less than a given number of points.</a:t>
            </a:r>
          </a:p>
        </p:txBody>
      </p:sp>
      <p:pic>
        <p:nvPicPr>
          <p:cNvPr id="4" name="Picture 7">
            <a:extLst>
              <a:ext uri="{FF2B5EF4-FFF2-40B4-BE49-F238E27FC236}">
                <a16:creationId xmlns:a16="http://schemas.microsoft.com/office/drawing/2014/main" id="{B28D4692-2C0C-4171-B92F-B0BEE58A41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3661" y="687145"/>
            <a:ext cx="2665429" cy="2793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5F5BAEA6-A9D8-43EF-8AFB-109BDADBBC00}"/>
              </a:ext>
            </a:extLst>
          </p:cNvPr>
          <p:cNvSpPr txBox="1">
            <a:spLocks noChangeArrowheads="1"/>
          </p:cNvSpPr>
          <p:nvPr/>
        </p:nvSpPr>
        <p:spPr bwMode="auto">
          <a:xfrm>
            <a:off x="5144679" y="3622519"/>
            <a:ext cx="2632484" cy="1230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rtl="0" eaLnBrk="0" fontAlgn="base" hangingPunct="0">
              <a:spcBef>
                <a:spcPct val="35000"/>
              </a:spcBef>
              <a:spcAft>
                <a:spcPct val="0"/>
              </a:spcAft>
              <a:buClr>
                <a:srgbClr val="002060"/>
              </a:buClr>
              <a:buSzPct val="110000"/>
              <a:buFont typeface="Wingdings" panose="05000000000000000000" pitchFamily="2" charset="2"/>
              <a:buChar char="§"/>
              <a:defRPr kumimoji="1">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35000"/>
              </a:spcBef>
              <a:spcAft>
                <a:spcPct val="0"/>
              </a:spcAft>
              <a:buClr>
                <a:schemeClr val="folHlink"/>
              </a:buClr>
              <a:buSzPct val="110000"/>
              <a:buFont typeface="Arial" panose="020B0604020202020204" pitchFamily="34" charset="0"/>
              <a:buChar char="•"/>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33CC33"/>
              </a:buClr>
              <a:buSzPct val="100000"/>
              <a:buFont typeface="Wingdings" panose="05000000000000000000" pitchFamily="2" charset="2"/>
              <a:buChar char="§"/>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Font typeface="Arial" panose="020B0604020202020204" pitchFamily="34" charset="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chemeClr val="tx2"/>
              </a:buClr>
              <a:buSzPct val="100000"/>
              <a:buFont typeface="Wingdings" panose="05000000000000000000" pitchFamily="2" charset="2"/>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marL="257175" indent="-257175" defTabSz="685800">
              <a:lnSpc>
                <a:spcPct val="90000"/>
              </a:lnSpc>
            </a:pPr>
            <a:r>
              <a:rPr lang="en-US" altLang="en-US" sz="1275" kern="0" dirty="0">
                <a:solidFill>
                  <a:srgbClr val="000000"/>
                </a:solidFill>
                <a:latin typeface="Helvetica"/>
              </a:rPr>
              <a:t>The </a:t>
            </a:r>
            <a:r>
              <a:rPr lang="en-US" altLang="en-US" sz="1275" b="1" kern="0" dirty="0">
                <a:solidFill>
                  <a:srgbClr val="002060"/>
                </a:solidFill>
                <a:latin typeface="Helvetica"/>
              </a:rPr>
              <a:t>k-d-B tree</a:t>
            </a:r>
            <a:r>
              <a:rPr lang="en-US" altLang="en-US" sz="1275" kern="0" dirty="0">
                <a:solidFill>
                  <a:srgbClr val="002060"/>
                </a:solidFill>
                <a:latin typeface="Helvetica"/>
              </a:rPr>
              <a:t> </a:t>
            </a:r>
            <a:r>
              <a:rPr lang="en-US" altLang="en-US" sz="1275" kern="0" dirty="0">
                <a:solidFill>
                  <a:srgbClr val="000000"/>
                </a:solidFill>
                <a:latin typeface="Helvetica"/>
              </a:rPr>
              <a:t>extends the </a:t>
            </a:r>
            <a:r>
              <a:rPr lang="en-US" altLang="en-US" sz="1275" i="1" kern="0" dirty="0">
                <a:solidFill>
                  <a:srgbClr val="000000"/>
                </a:solidFill>
                <a:latin typeface="Helvetica"/>
              </a:rPr>
              <a:t>k-d</a:t>
            </a:r>
            <a:r>
              <a:rPr lang="en-US" altLang="en-US" sz="1275" kern="0" dirty="0">
                <a:solidFill>
                  <a:srgbClr val="000000"/>
                </a:solidFill>
                <a:latin typeface="Helvetica"/>
              </a:rPr>
              <a:t> tree to allow multiple child nodes for each internal node; well-suited for secondary storage.</a:t>
            </a:r>
          </a:p>
          <a:p>
            <a:pPr marL="257175" indent="-257175" defTabSz="685800">
              <a:lnSpc>
                <a:spcPct val="90000"/>
              </a:lnSpc>
            </a:pPr>
            <a:endParaRPr lang="en-US" altLang="en-US" sz="1275" kern="0" dirty="0">
              <a:solidFill>
                <a:srgbClr val="000000"/>
              </a:solidFill>
              <a:latin typeface="Helvetica"/>
            </a:endParaRPr>
          </a:p>
        </p:txBody>
      </p:sp>
    </p:spTree>
    <p:extLst>
      <p:ext uri="{BB962C8B-B14F-4D97-AF65-F5344CB8AC3E}">
        <p14:creationId xmlns:p14="http://schemas.microsoft.com/office/powerpoint/2010/main" val="364013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6194717B-8ECF-4F8B-945D-8AB26924C5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Division of Space by Quadtrees</a:t>
            </a:r>
          </a:p>
        </p:txBody>
      </p:sp>
      <p:sp>
        <p:nvSpPr>
          <p:cNvPr id="136195" name="Rectangle 3">
            <a:extLst>
              <a:ext uri="{FF2B5EF4-FFF2-40B4-BE49-F238E27FC236}">
                <a16:creationId xmlns:a16="http://schemas.microsoft.com/office/drawing/2014/main" id="{479A0A68-C07D-436B-B4EC-0157D394739F}"/>
              </a:ext>
            </a:extLst>
          </p:cNvPr>
          <p:cNvSpPr>
            <a:spLocks noGrp="1" noChangeArrowheads="1"/>
          </p:cNvSpPr>
          <p:nvPr>
            <p:ph idx="1"/>
          </p:nvPr>
        </p:nvSpPr>
        <p:spPr>
          <a:xfrm>
            <a:off x="1788851" y="865043"/>
            <a:ext cx="5740202" cy="3947602"/>
          </a:xfrm>
        </p:spPr>
        <p:txBody>
          <a:bodyPr/>
          <a:lstStyle/>
          <a:p>
            <a:pPr>
              <a:lnSpc>
                <a:spcPct val="90000"/>
              </a:lnSpc>
            </a:pPr>
            <a:r>
              <a:rPr lang="en-US" altLang="en-US" dirty="0"/>
              <a:t>Each node of a quadtree is associated with  a rectangular region of space; the top node is associated with the entire target space.</a:t>
            </a:r>
          </a:p>
          <a:p>
            <a:pPr>
              <a:lnSpc>
                <a:spcPct val="90000"/>
              </a:lnSpc>
            </a:pPr>
            <a:r>
              <a:rPr lang="en-US" altLang="en-US" dirty="0"/>
              <a:t>Each non-leaf  nodes divides its region into four equal sized quadrants</a:t>
            </a:r>
          </a:p>
          <a:p>
            <a:pPr lvl="1">
              <a:lnSpc>
                <a:spcPct val="90000"/>
              </a:lnSpc>
            </a:pPr>
            <a:r>
              <a:rPr lang="en-US" altLang="en-US" dirty="0"/>
              <a:t> correspondingly each such node has four child nodes corresponding to the four quadrants and so on</a:t>
            </a:r>
          </a:p>
          <a:p>
            <a:pPr>
              <a:lnSpc>
                <a:spcPct val="90000"/>
              </a:lnSpc>
            </a:pPr>
            <a:r>
              <a:rPr lang="en-US" altLang="en-US" dirty="0"/>
              <a:t>Leaf nodes have between zero and some fixed maximum number of points (set to 1 in example).</a:t>
            </a:r>
          </a:p>
        </p:txBody>
      </p:sp>
      <p:pic>
        <p:nvPicPr>
          <p:cNvPr id="136196" name="Picture 7">
            <a:extLst>
              <a:ext uri="{FF2B5EF4-FFF2-40B4-BE49-F238E27FC236}">
                <a16:creationId xmlns:a16="http://schemas.microsoft.com/office/drawing/2014/main" id="{231FABA6-5033-4C35-80CF-5126966AF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0451" y="2499706"/>
            <a:ext cx="1796896" cy="1796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55922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F07C7D0F-CE98-447A-BB57-D0098B31128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R-Trees</a:t>
            </a:r>
          </a:p>
        </p:txBody>
      </p:sp>
      <p:sp>
        <p:nvSpPr>
          <p:cNvPr id="140291" name="Rectangle 3">
            <a:extLst>
              <a:ext uri="{FF2B5EF4-FFF2-40B4-BE49-F238E27FC236}">
                <a16:creationId xmlns:a16="http://schemas.microsoft.com/office/drawing/2014/main" id="{DB6B82C9-851B-4DC2-8EBF-CDB535FD70E1}"/>
              </a:ext>
            </a:extLst>
          </p:cNvPr>
          <p:cNvSpPr>
            <a:spLocks noGrp="1" noChangeArrowheads="1"/>
          </p:cNvSpPr>
          <p:nvPr>
            <p:ph idx="1"/>
          </p:nvPr>
        </p:nvSpPr>
        <p:spPr>
          <a:xfrm>
            <a:off x="1775534" y="800747"/>
            <a:ext cx="5753519" cy="3947602"/>
          </a:xfrm>
        </p:spPr>
        <p:txBody>
          <a:bodyPr/>
          <a:lstStyle/>
          <a:p>
            <a:r>
              <a:rPr lang="en-US" altLang="en-US" b="1" dirty="0">
                <a:solidFill>
                  <a:srgbClr val="002060"/>
                </a:solidFill>
              </a:rPr>
              <a:t>R-trees</a:t>
            </a:r>
            <a:r>
              <a:rPr lang="en-US" altLang="en-US" dirty="0">
                <a:solidFill>
                  <a:srgbClr val="002060"/>
                </a:solidFill>
              </a:rPr>
              <a:t> </a:t>
            </a:r>
            <a:r>
              <a:rPr lang="en-US" altLang="en-US" dirty="0"/>
              <a:t>are a N-dimensional extension of B</a:t>
            </a:r>
            <a:r>
              <a:rPr lang="en-US" altLang="en-US" baseline="30000" dirty="0"/>
              <a:t>+</a:t>
            </a:r>
            <a:r>
              <a:rPr lang="en-US" altLang="en-US" dirty="0"/>
              <a:t>-trees, useful for indexing sets of rectangles and other polygons.</a:t>
            </a:r>
          </a:p>
          <a:p>
            <a:r>
              <a:rPr lang="en-US" altLang="en-US" dirty="0"/>
              <a:t>Supported in many modern database systems, along with variants like R</a:t>
            </a:r>
            <a:r>
              <a:rPr lang="en-US" altLang="en-US" baseline="30000" dirty="0"/>
              <a:t>+</a:t>
            </a:r>
            <a:r>
              <a:rPr lang="en-US" altLang="en-US" dirty="0"/>
              <a:t> -trees and R*-trees.</a:t>
            </a:r>
          </a:p>
          <a:p>
            <a:r>
              <a:rPr lang="en-US" altLang="en-US" dirty="0"/>
              <a:t>Basic idea: generalize the notion of a one-dimensional interval associated with each B+ -tree node to an </a:t>
            </a:r>
            <a:br>
              <a:rPr lang="en-US" altLang="en-US" dirty="0"/>
            </a:br>
            <a:r>
              <a:rPr lang="en-US" altLang="en-US" dirty="0"/>
              <a:t>N-dimensional interval, that is, an N-dimensional rectangle.</a:t>
            </a:r>
          </a:p>
          <a:p>
            <a:r>
              <a:rPr lang="en-US" altLang="en-US" dirty="0"/>
              <a:t>Will consider only the two-dimensional case (</a:t>
            </a:r>
            <a:r>
              <a:rPr lang="en-US" altLang="en-US" i="1" dirty="0"/>
              <a:t>N </a:t>
            </a:r>
            <a:r>
              <a:rPr lang="en-US" altLang="en-US" dirty="0"/>
              <a:t>= 2) </a:t>
            </a:r>
          </a:p>
          <a:p>
            <a:pPr lvl="1"/>
            <a:r>
              <a:rPr lang="en-US" altLang="en-US" dirty="0"/>
              <a:t>generalization for </a:t>
            </a:r>
            <a:r>
              <a:rPr lang="en-US" altLang="en-US" i="1" dirty="0"/>
              <a:t>N </a:t>
            </a:r>
            <a:r>
              <a:rPr lang="en-US" altLang="en-US" dirty="0"/>
              <a:t>&gt; 2 is  straightforward, although R-trees work well only for relatively small N</a:t>
            </a:r>
          </a:p>
          <a:p>
            <a:r>
              <a:rPr lang="en-US" altLang="en-US" dirty="0"/>
              <a:t>The </a:t>
            </a:r>
            <a:r>
              <a:rPr lang="en-US" altLang="en-US" b="1" dirty="0">
                <a:solidFill>
                  <a:srgbClr val="002060"/>
                </a:solidFill>
              </a:rPr>
              <a:t>bounding box </a:t>
            </a:r>
            <a:r>
              <a:rPr lang="en-US" altLang="en-US" dirty="0"/>
              <a:t>of a node is a minimum  sized rectangle that contains all the rectangles/polygons associated with the node</a:t>
            </a:r>
          </a:p>
          <a:p>
            <a:pPr lvl="1"/>
            <a:r>
              <a:rPr lang="en-US" altLang="en-US" i="1" dirty="0"/>
              <a:t>Bounding boxes of children of a node are allowed to overlap</a:t>
            </a:r>
            <a:endParaRPr lang="en-US" altLang="en-US" dirty="0"/>
          </a:p>
          <a:p>
            <a:endParaRPr lang="en-US" altLang="en-US" dirty="0"/>
          </a:p>
        </p:txBody>
      </p:sp>
    </p:spTree>
    <p:extLst>
      <p:ext uri="{BB962C8B-B14F-4D97-AF65-F5344CB8AC3E}">
        <p14:creationId xmlns:p14="http://schemas.microsoft.com/office/powerpoint/2010/main" val="96397168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717F5472-3E83-469E-989D-EC685DBB3077}"/>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Example R-Tree</a:t>
            </a:r>
          </a:p>
        </p:txBody>
      </p:sp>
      <p:sp>
        <p:nvSpPr>
          <p:cNvPr id="144387" name="Rectangle 3">
            <a:extLst>
              <a:ext uri="{FF2B5EF4-FFF2-40B4-BE49-F238E27FC236}">
                <a16:creationId xmlns:a16="http://schemas.microsoft.com/office/drawing/2014/main" id="{0F338110-E777-4E0C-9127-4B7D0ACAEB62}"/>
              </a:ext>
            </a:extLst>
          </p:cNvPr>
          <p:cNvSpPr>
            <a:spLocks noGrp="1" noChangeArrowheads="1"/>
          </p:cNvSpPr>
          <p:nvPr>
            <p:ph idx="1"/>
          </p:nvPr>
        </p:nvSpPr>
        <p:spPr>
          <a:xfrm>
            <a:off x="1719263" y="800747"/>
            <a:ext cx="5809790" cy="3947602"/>
          </a:xfrm>
        </p:spPr>
        <p:txBody>
          <a:bodyPr/>
          <a:lstStyle/>
          <a:p>
            <a:r>
              <a:rPr lang="en-US" altLang="en-US" dirty="0"/>
              <a:t>A set of rectangles (solid line) and the bounding boxes (dashed line) of the nodes of an R-tree for the rectangles.</a:t>
            </a:r>
          </a:p>
          <a:p>
            <a:r>
              <a:rPr lang="en-US" altLang="en-US" dirty="0"/>
              <a:t>The R-tree is shown on the right.</a:t>
            </a:r>
            <a:endParaRPr lang="en-US" altLang="en-US" dirty="0">
              <a:latin typeface="Georgia" panose="02040502050405020303" pitchFamily="18" charset="0"/>
            </a:endParaRPr>
          </a:p>
          <a:p>
            <a:pPr>
              <a:lnSpc>
                <a:spcPct val="90000"/>
              </a:lnSpc>
              <a:buClr>
                <a:srgbClr val="CC3300"/>
              </a:buClr>
              <a:buFont typeface="Wingdings" panose="05000000000000000000" pitchFamily="2" charset="2"/>
              <a:buNone/>
            </a:pPr>
            <a:r>
              <a:rPr lang="en-US" altLang="en-US" dirty="0">
                <a:latin typeface="Georgia" panose="02040502050405020303" pitchFamily="18" charset="0"/>
              </a:rPr>
              <a:t>	</a:t>
            </a:r>
          </a:p>
        </p:txBody>
      </p:sp>
      <p:pic>
        <p:nvPicPr>
          <p:cNvPr id="144388" name="Picture 79">
            <a:extLst>
              <a:ext uri="{FF2B5EF4-FFF2-40B4-BE49-F238E27FC236}">
                <a16:creationId xmlns:a16="http://schemas.microsoft.com/office/drawing/2014/main" id="{A65AA742-AC24-4D62-BA4A-DCC43CC90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8151" y="1671308"/>
            <a:ext cx="4494656" cy="237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131239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756284EF-D536-4EF0-BF9C-272C367C7D82}"/>
              </a:ext>
            </a:extLst>
          </p:cNvPr>
          <p:cNvSpPr>
            <a:spLocks noGrp="1" noChangeArrowheads="1"/>
          </p:cNvSpPr>
          <p:nvPr>
            <p:ph type="title"/>
          </p:nvPr>
        </p:nvSpPr>
        <p:spPr/>
        <p:txBody>
          <a:bodyPr/>
          <a:lstStyle/>
          <a:p>
            <a:pPr>
              <a:buFont typeface="Transport MT" pitchFamily="2" charset="2"/>
              <a:buNone/>
              <a:defRPr/>
            </a:pPr>
            <a:r>
              <a:rPr lang="en-US" altLang="en-US" dirty="0">
                <a:effectLst>
                  <a:outerShdw blurRad="38100" dist="38100" dir="2700000" algn="tl">
                    <a:srgbClr val="C0C0C0"/>
                  </a:outerShdw>
                </a:effectLst>
              </a:rPr>
              <a:t>Search in R-Trees</a:t>
            </a:r>
          </a:p>
        </p:txBody>
      </p:sp>
      <p:sp>
        <p:nvSpPr>
          <p:cNvPr id="146435" name="Rectangle 3">
            <a:extLst>
              <a:ext uri="{FF2B5EF4-FFF2-40B4-BE49-F238E27FC236}">
                <a16:creationId xmlns:a16="http://schemas.microsoft.com/office/drawing/2014/main" id="{B27CFB6C-B278-44C5-9E66-319128CC20D8}"/>
              </a:ext>
            </a:extLst>
          </p:cNvPr>
          <p:cNvSpPr>
            <a:spLocks noGrp="1" noChangeArrowheads="1"/>
          </p:cNvSpPr>
          <p:nvPr>
            <p:ph idx="1"/>
          </p:nvPr>
        </p:nvSpPr>
        <p:spPr>
          <a:xfrm>
            <a:off x="1768875" y="821957"/>
            <a:ext cx="5772706" cy="1829332"/>
          </a:xfrm>
        </p:spPr>
        <p:txBody>
          <a:bodyPr/>
          <a:lstStyle/>
          <a:p>
            <a:r>
              <a:rPr lang="en-US" altLang="en-US" dirty="0"/>
              <a:t>To find data items intersecting a given query point/region, do the following, starting from the root node:</a:t>
            </a:r>
          </a:p>
          <a:p>
            <a:pPr lvl="1"/>
            <a:r>
              <a:rPr lang="en-US" altLang="en-US" dirty="0"/>
              <a:t>If the node is a leaf node, output the data items whose keys intersect the given query point/region.</a:t>
            </a:r>
          </a:p>
          <a:p>
            <a:pPr lvl="1"/>
            <a:r>
              <a:rPr lang="en-US" altLang="en-US" dirty="0"/>
              <a:t>Else, for each child of the current node whose bounding box intersects the query point/region, recursively search the child</a:t>
            </a:r>
          </a:p>
          <a:p>
            <a:r>
              <a:rPr lang="en-US" altLang="en-US" dirty="0"/>
              <a:t>Can be very inefficient in worst case since multiple paths may need to be searched, but works acceptably in practice.</a:t>
            </a:r>
          </a:p>
        </p:txBody>
      </p:sp>
      <p:pic>
        <p:nvPicPr>
          <p:cNvPr id="4" name="Picture 79">
            <a:extLst>
              <a:ext uri="{FF2B5EF4-FFF2-40B4-BE49-F238E27FC236}">
                <a16:creationId xmlns:a16="http://schemas.microsoft.com/office/drawing/2014/main" id="{E6DFA1BE-4532-4908-91A0-338119CBA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5372" y="2731869"/>
            <a:ext cx="3658077" cy="193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871761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9DE2-8AB6-410D-90D1-AD915182E95C}"/>
              </a:ext>
            </a:extLst>
          </p:cNvPr>
          <p:cNvSpPr>
            <a:spLocks noGrp="1"/>
          </p:cNvSpPr>
          <p:nvPr>
            <p:ph type="title"/>
          </p:nvPr>
        </p:nvSpPr>
        <p:spPr/>
        <p:txBody>
          <a:bodyPr/>
          <a:lstStyle/>
          <a:p>
            <a:r>
              <a:rPr lang="en-IN" dirty="0"/>
              <a:t>Indexing Temporal Data</a:t>
            </a:r>
          </a:p>
        </p:txBody>
      </p:sp>
      <p:sp>
        <p:nvSpPr>
          <p:cNvPr id="3" name="Content Placeholder 2">
            <a:extLst>
              <a:ext uri="{FF2B5EF4-FFF2-40B4-BE49-F238E27FC236}">
                <a16:creationId xmlns:a16="http://schemas.microsoft.com/office/drawing/2014/main" id="{8C2DD5E2-E96C-4EE1-BA94-E85FFAC71C63}"/>
              </a:ext>
            </a:extLst>
          </p:cNvPr>
          <p:cNvSpPr>
            <a:spLocks noGrp="1"/>
          </p:cNvSpPr>
          <p:nvPr>
            <p:ph idx="1"/>
          </p:nvPr>
        </p:nvSpPr>
        <p:spPr>
          <a:xfrm>
            <a:off x="1768876" y="800747"/>
            <a:ext cx="5760177" cy="3947602"/>
          </a:xfrm>
        </p:spPr>
        <p:txBody>
          <a:bodyPr/>
          <a:lstStyle/>
          <a:p>
            <a:r>
              <a:rPr lang="en-IN" dirty="0"/>
              <a:t>Temporal data refers to data that has an associated time period (interval)</a:t>
            </a:r>
          </a:p>
          <a:p>
            <a:pPr lvl="1"/>
            <a:r>
              <a:rPr lang="en-IN" dirty="0"/>
              <a:t>Example: a temporal version of the </a:t>
            </a:r>
            <a:r>
              <a:rPr lang="en-IN" i="1" dirty="0"/>
              <a:t>course</a:t>
            </a:r>
            <a:r>
              <a:rPr lang="en-IN" dirty="0"/>
              <a:t> relation</a:t>
            </a:r>
          </a:p>
          <a:p>
            <a:pPr lvl="1"/>
            <a:endParaRPr lang="en-IN" dirty="0"/>
          </a:p>
          <a:p>
            <a:pPr lvl="1"/>
            <a:endParaRPr lang="en-IN" dirty="0"/>
          </a:p>
          <a:p>
            <a:pPr lvl="1"/>
            <a:endParaRPr lang="en-IN" dirty="0"/>
          </a:p>
          <a:p>
            <a:pPr marL="342900" lvl="1" indent="0">
              <a:buNone/>
            </a:pPr>
            <a:endParaRPr lang="en-IN" dirty="0"/>
          </a:p>
          <a:p>
            <a:r>
              <a:rPr lang="en-IN" dirty="0"/>
              <a:t>Time interval has a start and end time</a:t>
            </a:r>
          </a:p>
          <a:p>
            <a:pPr lvl="1"/>
            <a:r>
              <a:rPr lang="en-IN" dirty="0"/>
              <a:t>End time set to infinity (or large date such as 9999-12-31) if a tuple is currently valid and its validity end time is not currently known</a:t>
            </a:r>
          </a:p>
          <a:p>
            <a:r>
              <a:rPr lang="en-IN" dirty="0"/>
              <a:t>Query may ask for all tuples that are valid at a point in time or during a time interval</a:t>
            </a:r>
          </a:p>
          <a:p>
            <a:pPr lvl="1"/>
            <a:r>
              <a:rPr lang="en-IN" dirty="0"/>
              <a:t>Index on valid time period speeds up this task</a:t>
            </a:r>
          </a:p>
        </p:txBody>
      </p:sp>
      <p:pic>
        <p:nvPicPr>
          <p:cNvPr id="4" name="Picture 3"/>
          <p:cNvPicPr>
            <a:picLocks noChangeAspect="1"/>
          </p:cNvPicPr>
          <p:nvPr/>
        </p:nvPicPr>
        <p:blipFill>
          <a:blip r:embed="rId2"/>
          <a:stretch>
            <a:fillRect/>
          </a:stretch>
        </p:blipFill>
        <p:spPr>
          <a:xfrm>
            <a:off x="2214559" y="1350155"/>
            <a:ext cx="5170420" cy="1039415"/>
          </a:xfrm>
          <a:prstGeom prst="rect">
            <a:avLst/>
          </a:prstGeom>
        </p:spPr>
      </p:pic>
    </p:spTree>
    <p:extLst>
      <p:ext uri="{BB962C8B-B14F-4D97-AF65-F5344CB8AC3E}">
        <p14:creationId xmlns:p14="http://schemas.microsoft.com/office/powerpoint/2010/main" val="12286671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9DE2-8AB6-410D-90D1-AD915182E95C}"/>
              </a:ext>
            </a:extLst>
          </p:cNvPr>
          <p:cNvSpPr>
            <a:spLocks noGrp="1"/>
          </p:cNvSpPr>
          <p:nvPr>
            <p:ph type="title"/>
          </p:nvPr>
        </p:nvSpPr>
        <p:spPr/>
        <p:txBody>
          <a:bodyPr/>
          <a:lstStyle/>
          <a:p>
            <a:r>
              <a:rPr lang="en-IN" dirty="0"/>
              <a:t>Indexing Temporal Data (Cont.)</a:t>
            </a:r>
          </a:p>
        </p:txBody>
      </p:sp>
      <p:sp>
        <p:nvSpPr>
          <p:cNvPr id="3" name="Content Placeholder 2">
            <a:extLst>
              <a:ext uri="{FF2B5EF4-FFF2-40B4-BE49-F238E27FC236}">
                <a16:creationId xmlns:a16="http://schemas.microsoft.com/office/drawing/2014/main" id="{8C2DD5E2-E96C-4EE1-BA94-E85FFAC71C63}"/>
              </a:ext>
            </a:extLst>
          </p:cNvPr>
          <p:cNvSpPr>
            <a:spLocks noGrp="1"/>
          </p:cNvSpPr>
          <p:nvPr>
            <p:ph idx="1"/>
          </p:nvPr>
        </p:nvSpPr>
        <p:spPr>
          <a:xfrm>
            <a:off x="1775534" y="800747"/>
            <a:ext cx="5759389" cy="2826217"/>
          </a:xfrm>
        </p:spPr>
        <p:txBody>
          <a:bodyPr/>
          <a:lstStyle/>
          <a:p>
            <a:r>
              <a:rPr lang="en-IN" dirty="0"/>
              <a:t>To create a temporal index on attribute </a:t>
            </a:r>
            <a:r>
              <a:rPr lang="en-IN" i="1" dirty="0"/>
              <a:t>a</a:t>
            </a:r>
            <a:r>
              <a:rPr lang="en-IN" dirty="0"/>
              <a:t>:</a:t>
            </a:r>
          </a:p>
          <a:p>
            <a:pPr lvl="1"/>
            <a:r>
              <a:rPr lang="en-IN" dirty="0"/>
              <a:t>Use spatial index, such as R-tree, with attribute </a:t>
            </a:r>
            <a:r>
              <a:rPr lang="en-IN" i="1" dirty="0"/>
              <a:t>a</a:t>
            </a:r>
            <a:r>
              <a:rPr lang="en-IN" dirty="0"/>
              <a:t> as one dimension, and time as another dimension</a:t>
            </a:r>
          </a:p>
          <a:p>
            <a:pPr lvl="2"/>
            <a:r>
              <a:rPr lang="en-IN" dirty="0"/>
              <a:t>Valid time forms an interval in the time dimension</a:t>
            </a:r>
          </a:p>
          <a:p>
            <a:pPr lvl="1"/>
            <a:r>
              <a:rPr lang="en-IN" dirty="0"/>
              <a:t>Tuples that are currently valid cause problems, since value is infinite or very large</a:t>
            </a:r>
          </a:p>
          <a:p>
            <a:pPr lvl="2"/>
            <a:r>
              <a:rPr lang="en-IN" dirty="0"/>
              <a:t>Solution:  store all current tuples (with end time as infinity) in a separate index, indexed on (</a:t>
            </a:r>
            <a:r>
              <a:rPr lang="en-IN" i="1" dirty="0"/>
              <a:t>a, start-time</a:t>
            </a:r>
            <a:r>
              <a:rPr lang="en-IN" dirty="0"/>
              <a:t>)</a:t>
            </a:r>
          </a:p>
          <a:p>
            <a:pPr lvl="3"/>
            <a:r>
              <a:rPr lang="en-IN" dirty="0"/>
              <a:t>To find tuples valid at a point in time </a:t>
            </a:r>
            <a:r>
              <a:rPr lang="en-IN" i="1" dirty="0"/>
              <a:t>t </a:t>
            </a:r>
            <a:r>
              <a:rPr lang="en-IN" dirty="0"/>
              <a:t>in the current tuple index, search for tuples in the range (</a:t>
            </a:r>
            <a:r>
              <a:rPr lang="en-IN" i="1" dirty="0"/>
              <a:t>a, 0</a:t>
            </a:r>
            <a:r>
              <a:rPr lang="en-IN" dirty="0"/>
              <a:t>) to (</a:t>
            </a:r>
            <a:r>
              <a:rPr lang="en-IN" i="1" dirty="0" err="1"/>
              <a:t>a,t</a:t>
            </a:r>
            <a:r>
              <a:rPr lang="en-IN" dirty="0"/>
              <a:t>)</a:t>
            </a:r>
            <a:r>
              <a:rPr lang="en-IN" i="1" dirty="0"/>
              <a:t> </a:t>
            </a:r>
          </a:p>
          <a:p>
            <a:r>
              <a:rPr lang="en-IN" dirty="0"/>
              <a:t>Temporal index on primary key can help enforce temporal primary key constraint</a:t>
            </a:r>
          </a:p>
        </p:txBody>
      </p:sp>
      <p:pic>
        <p:nvPicPr>
          <p:cNvPr id="5" name="Graphic 4">
            <a:extLst>
              <a:ext uri="{FF2B5EF4-FFF2-40B4-BE49-F238E27FC236}">
                <a16:creationId xmlns:a16="http://schemas.microsoft.com/office/drawing/2014/main" id="{02DBFAE2-DBBD-4DE9-B51F-67137EAF7B3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 b="25156"/>
          <a:stretch/>
        </p:blipFill>
        <p:spPr>
          <a:xfrm>
            <a:off x="2175913" y="3626963"/>
            <a:ext cx="4958630" cy="1053000"/>
          </a:xfrm>
          <a:prstGeom prst="rect">
            <a:avLst/>
          </a:prstGeom>
        </p:spPr>
      </p:pic>
    </p:spTree>
    <p:extLst>
      <p:ext uri="{BB962C8B-B14F-4D97-AF65-F5344CB8AC3E}">
        <p14:creationId xmlns:p14="http://schemas.microsoft.com/office/powerpoint/2010/main" val="3446711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845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Memory Hierarchy (Very Old Numbers – Still Directionally Valid)</a:t>
            </a:r>
          </a:p>
        </p:txBody>
      </p:sp>
      <p:pic>
        <p:nvPicPr>
          <p:cNvPr id="7" name="Picture 6"/>
          <p:cNvPicPr>
            <a:picLocks noChangeAspect="1"/>
          </p:cNvPicPr>
          <p:nvPr/>
        </p:nvPicPr>
        <p:blipFill>
          <a:blip r:embed="rId2"/>
          <a:stretch>
            <a:fillRect/>
          </a:stretch>
        </p:blipFill>
        <p:spPr>
          <a:xfrm>
            <a:off x="146838" y="689588"/>
            <a:ext cx="5394923" cy="3919956"/>
          </a:xfrm>
          <a:prstGeom prst="rect">
            <a:avLst/>
          </a:prstGeom>
        </p:spPr>
      </p:pic>
      <p:sp>
        <p:nvSpPr>
          <p:cNvPr id="9" name="TextBox 8"/>
          <p:cNvSpPr txBox="1"/>
          <p:nvPr/>
        </p:nvSpPr>
        <p:spPr>
          <a:xfrm>
            <a:off x="5084561" y="590550"/>
            <a:ext cx="914400" cy="914400"/>
          </a:xfrm>
          <a:prstGeom prst="rect">
            <a:avLst/>
          </a:prstGeom>
          <a:noFill/>
        </p:spPr>
        <p:txBody>
          <a:bodyPr wrap="none" rtlCol="0">
            <a:noAutofit/>
          </a:bodyPr>
          <a:lstStyle/>
          <a:p>
            <a:pPr marL="285750" indent="-285750">
              <a:lnSpc>
                <a:spcPct val="90000"/>
              </a:lnSpc>
              <a:spcBef>
                <a:spcPts val="600"/>
              </a:spcBef>
              <a:spcAft>
                <a:spcPts val="0"/>
              </a:spcAft>
              <a:buClr>
                <a:srgbClr val="1A2C64"/>
              </a:buClr>
              <a:buFont typeface="Arial" charset="0"/>
              <a:buChar char="•"/>
            </a:pPr>
            <a:r>
              <a:rPr lang="en-US" sz="1800" dirty="0">
                <a:latin typeface="+mn-lt"/>
              </a:rPr>
              <a:t>These numbers are ancient.</a:t>
            </a:r>
          </a:p>
          <a:p>
            <a:pPr marL="285750" indent="-285750">
              <a:lnSpc>
                <a:spcPct val="90000"/>
              </a:lnSpc>
              <a:spcBef>
                <a:spcPts val="600"/>
              </a:spcBef>
              <a:spcAft>
                <a:spcPts val="0"/>
              </a:spcAft>
              <a:buClr>
                <a:srgbClr val="1A2C64"/>
              </a:buClr>
              <a:buFont typeface="Arial" charset="0"/>
              <a:buChar char="•"/>
            </a:pPr>
            <a:r>
              <a:rPr lang="en-US" sz="1800" dirty="0">
                <a:latin typeface="+mn-lt"/>
              </a:rPr>
              <a:t>Looking for more modern numbers.</a:t>
            </a:r>
          </a:p>
          <a:p>
            <a:pPr marL="285750" indent="-285750">
              <a:lnSpc>
                <a:spcPct val="90000"/>
              </a:lnSpc>
              <a:spcBef>
                <a:spcPts val="600"/>
              </a:spcBef>
              <a:spcAft>
                <a:spcPts val="0"/>
              </a:spcAft>
              <a:buClr>
                <a:srgbClr val="1A2C64"/>
              </a:buClr>
              <a:buFont typeface="Arial" charset="0"/>
              <a:buChar char="•"/>
            </a:pPr>
            <a:r>
              <a:rPr lang="en-US" sz="1800" dirty="0">
                <a:latin typeface="+mn-lt"/>
              </a:rPr>
              <a:t>But, does give an idea of</a:t>
            </a:r>
          </a:p>
          <a:p>
            <a:pPr marL="742950" lvl="1" indent="-285750">
              <a:lnSpc>
                <a:spcPct val="90000"/>
              </a:lnSpc>
              <a:spcBef>
                <a:spcPts val="600"/>
              </a:spcBef>
              <a:spcAft>
                <a:spcPts val="0"/>
              </a:spcAft>
              <a:buClr>
                <a:srgbClr val="1A2C64"/>
              </a:buClr>
              <a:buFont typeface="Arial" charset="0"/>
              <a:buChar char="•"/>
            </a:pPr>
            <a:r>
              <a:rPr lang="en-US" dirty="0">
                <a:latin typeface="+mn-lt"/>
              </a:rPr>
              <a:t>Price</a:t>
            </a:r>
          </a:p>
          <a:p>
            <a:pPr marL="742950" lvl="1" indent="-285750">
              <a:lnSpc>
                <a:spcPct val="90000"/>
              </a:lnSpc>
              <a:spcBef>
                <a:spcPts val="600"/>
              </a:spcBef>
              <a:spcAft>
                <a:spcPts val="0"/>
              </a:spcAft>
              <a:buClr>
                <a:srgbClr val="1A2C64"/>
              </a:buClr>
              <a:buFont typeface="Arial" charset="0"/>
              <a:buChar char="•"/>
            </a:pPr>
            <a:r>
              <a:rPr lang="en-US" dirty="0">
                <a:latin typeface="+mn-lt"/>
              </a:rPr>
              <a:t>Performance</a:t>
            </a:r>
          </a:p>
          <a:p>
            <a:pPr marL="285750" indent="-285750">
              <a:lnSpc>
                <a:spcPct val="90000"/>
              </a:lnSpc>
              <a:spcBef>
                <a:spcPts val="600"/>
              </a:spcBef>
              <a:spcAft>
                <a:spcPts val="0"/>
              </a:spcAft>
              <a:buClr>
                <a:srgbClr val="1A2C64"/>
              </a:buClr>
              <a:buFont typeface="Arial" charset="0"/>
              <a:buChar char="•"/>
            </a:pPr>
            <a:r>
              <a:rPr lang="en-US" sz="1800" dirty="0">
                <a:latin typeface="+mn-lt"/>
              </a:rPr>
              <a:t>The general observation is that</a:t>
            </a:r>
          </a:p>
          <a:p>
            <a:pPr marL="800100" lvl="1" indent="-342900">
              <a:lnSpc>
                <a:spcPct val="90000"/>
              </a:lnSpc>
              <a:spcBef>
                <a:spcPts val="600"/>
              </a:spcBef>
              <a:spcAft>
                <a:spcPts val="0"/>
              </a:spcAft>
              <a:buClr>
                <a:srgbClr val="1A2C64"/>
              </a:buClr>
              <a:buFont typeface="Arial" charset="0"/>
              <a:buChar char="•"/>
            </a:pPr>
            <a:r>
              <a:rPr lang="en-US" sz="1800" dirty="0">
                <a:latin typeface="+mn-lt"/>
              </a:rPr>
              <a:t>Performance goes up 10X/level.</a:t>
            </a:r>
          </a:p>
          <a:p>
            <a:pPr marL="800100" lvl="1" indent="-342900">
              <a:lnSpc>
                <a:spcPct val="90000"/>
              </a:lnSpc>
              <a:spcBef>
                <a:spcPts val="600"/>
              </a:spcBef>
              <a:spcAft>
                <a:spcPts val="0"/>
              </a:spcAft>
              <a:buClr>
                <a:srgbClr val="1A2C64"/>
              </a:buClr>
              <a:buFont typeface="Arial" charset="0"/>
              <a:buChar char="•"/>
            </a:pPr>
            <a:r>
              <a:rPr lang="en-US" sz="1800" dirty="0">
                <a:latin typeface="+mn-lt"/>
              </a:rPr>
              <a:t>Price goes up 10x per level.</a:t>
            </a:r>
          </a:p>
          <a:p>
            <a:pPr marL="285750" indent="-285750">
              <a:lnSpc>
                <a:spcPct val="90000"/>
              </a:lnSpc>
              <a:spcBef>
                <a:spcPts val="600"/>
              </a:spcBef>
              <a:spcAft>
                <a:spcPts val="0"/>
              </a:spcAft>
              <a:buClr>
                <a:srgbClr val="1A2C64"/>
              </a:buClr>
              <a:buFont typeface="Arial" charset="0"/>
              <a:buChar char="•"/>
            </a:pPr>
            <a:r>
              <a:rPr lang="en-US" sz="1800" dirty="0">
                <a:latin typeface="+mn-lt"/>
              </a:rPr>
              <a:t>Note: One major change is improved</a:t>
            </a:r>
            <a:br>
              <a:rPr lang="en-US" sz="1800" dirty="0">
                <a:latin typeface="+mn-lt"/>
              </a:rPr>
            </a:br>
            <a:r>
              <a:rPr lang="en-US" sz="1800" dirty="0">
                <a:latin typeface="+mn-lt"/>
              </a:rPr>
              <a:t>price performance of SDD relative</a:t>
            </a:r>
            <a:br>
              <a:rPr lang="en-US" sz="1800" dirty="0">
                <a:latin typeface="+mn-lt"/>
              </a:rPr>
            </a:br>
            <a:r>
              <a:rPr lang="en-US" sz="1800" dirty="0">
                <a:latin typeface="+mn-lt"/>
              </a:rPr>
              <a:t>to HDD for large data.</a:t>
            </a:r>
          </a:p>
        </p:txBody>
      </p:sp>
    </p:spTree>
    <p:extLst>
      <p:ext uri="{BB962C8B-B14F-4D97-AF65-F5344CB8AC3E}">
        <p14:creationId xmlns:p14="http://schemas.microsoft.com/office/powerpoint/2010/main" val="1800251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E51765DA-32CD-4FAC-88C5-0C159F089B1B}"/>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 (Cont.)</a:t>
            </a:r>
          </a:p>
        </p:txBody>
      </p:sp>
      <p:sp>
        <p:nvSpPr>
          <p:cNvPr id="23555" name="Rectangle 3">
            <a:extLst>
              <a:ext uri="{FF2B5EF4-FFF2-40B4-BE49-F238E27FC236}">
                <a16:creationId xmlns:a16="http://schemas.microsoft.com/office/drawing/2014/main" id="{43B951A4-0246-42A0-8F9C-5A317F4DED48}"/>
              </a:ext>
            </a:extLst>
          </p:cNvPr>
          <p:cNvSpPr>
            <a:spLocks noGrp="1" noChangeArrowheads="1"/>
          </p:cNvSpPr>
          <p:nvPr>
            <p:ph idx="1"/>
          </p:nvPr>
        </p:nvSpPr>
        <p:spPr>
          <a:xfrm>
            <a:off x="1719263" y="893428"/>
            <a:ext cx="5833328" cy="3608233"/>
          </a:xfrm>
        </p:spPr>
        <p:txBody>
          <a:bodyPr/>
          <a:lstStyle/>
          <a:p>
            <a:pPr>
              <a:spcAft>
                <a:spcPts val="0"/>
              </a:spcAft>
            </a:pPr>
            <a:r>
              <a:rPr lang="en-US" altLang="en-US" b="1" dirty="0">
                <a:solidFill>
                  <a:srgbClr val="002060"/>
                </a:solidFill>
              </a:rPr>
              <a:t>primary storage</a:t>
            </a:r>
            <a:r>
              <a:rPr lang="en-US" altLang="en-US" b="1" dirty="0"/>
              <a:t>: </a:t>
            </a:r>
            <a:r>
              <a:rPr lang="en-US" altLang="en-US" dirty="0"/>
              <a:t>Fastest media but volatile (cache, main memory).</a:t>
            </a:r>
          </a:p>
          <a:p>
            <a:pPr>
              <a:spcAft>
                <a:spcPts val="0"/>
              </a:spcAft>
            </a:pPr>
            <a:r>
              <a:rPr lang="en-US" altLang="en-US" b="1" dirty="0">
                <a:solidFill>
                  <a:srgbClr val="002060"/>
                </a:solidFill>
              </a:rPr>
              <a:t>secondary storage</a:t>
            </a:r>
            <a:r>
              <a:rPr lang="en-US" altLang="en-US" b="1" dirty="0"/>
              <a:t>:</a:t>
            </a:r>
            <a:r>
              <a:rPr lang="en-US" altLang="en-US" dirty="0"/>
              <a:t> next level in hierarchy, non-volatile, moderately fast access time</a:t>
            </a:r>
          </a:p>
          <a:p>
            <a:pPr lvl="1">
              <a:spcAft>
                <a:spcPts val="0"/>
              </a:spcAft>
            </a:pPr>
            <a:r>
              <a:rPr lang="en-US" altLang="en-US" dirty="0"/>
              <a:t>Also called </a:t>
            </a:r>
            <a:r>
              <a:rPr lang="en-US" altLang="en-US" b="1" dirty="0">
                <a:solidFill>
                  <a:srgbClr val="002060"/>
                </a:solidFill>
              </a:rPr>
              <a:t>on-line storage </a:t>
            </a:r>
            <a:endParaRPr lang="en-US" altLang="en-US" dirty="0">
              <a:solidFill>
                <a:srgbClr val="002060"/>
              </a:solidFill>
            </a:endParaRPr>
          </a:p>
          <a:p>
            <a:pPr lvl="1">
              <a:spcAft>
                <a:spcPts val="0"/>
              </a:spcAft>
            </a:pPr>
            <a:r>
              <a:rPr lang="en-US" altLang="en-US"/>
              <a:t>E.g., </a:t>
            </a:r>
            <a:r>
              <a:rPr lang="en-US" altLang="en-US" dirty="0"/>
              <a:t>flash memory, magnetic disks</a:t>
            </a:r>
          </a:p>
          <a:p>
            <a:pPr>
              <a:spcAft>
                <a:spcPts val="0"/>
              </a:spcAft>
            </a:pPr>
            <a:r>
              <a:rPr lang="en-US" altLang="en-US" b="1" dirty="0">
                <a:solidFill>
                  <a:srgbClr val="002060"/>
                </a:solidFill>
              </a:rPr>
              <a:t>tertiary storage</a:t>
            </a:r>
            <a:r>
              <a:rPr lang="en-US" altLang="en-US" b="1" dirty="0"/>
              <a:t>:</a:t>
            </a:r>
            <a:r>
              <a:rPr lang="en-US" altLang="en-US" dirty="0"/>
              <a:t> lowest level in hierarchy, non-volatile, slow access time</a:t>
            </a:r>
          </a:p>
          <a:p>
            <a:pPr lvl="1">
              <a:spcAft>
                <a:spcPts val="0"/>
              </a:spcAft>
            </a:pPr>
            <a:r>
              <a:rPr lang="en-US" altLang="en-US" dirty="0"/>
              <a:t>also called </a:t>
            </a:r>
            <a:r>
              <a:rPr lang="en-US" altLang="en-US" b="1" dirty="0">
                <a:solidFill>
                  <a:srgbClr val="002060"/>
                </a:solidFill>
              </a:rPr>
              <a:t>off-line storage </a:t>
            </a:r>
            <a:r>
              <a:rPr lang="en-US" altLang="en-US" dirty="0">
                <a:solidFill>
                  <a:schemeClr val="tx1">
                    <a:lumMod val="95000"/>
                    <a:lumOff val="5000"/>
                  </a:schemeClr>
                </a:solidFill>
              </a:rPr>
              <a:t>and used for</a:t>
            </a:r>
            <a:r>
              <a:rPr lang="en-US" altLang="en-US" b="1" dirty="0">
                <a:solidFill>
                  <a:srgbClr val="002060"/>
                </a:solidFill>
              </a:rPr>
              <a:t> archival storage</a:t>
            </a:r>
            <a:r>
              <a:rPr lang="en-US" altLang="en-US" dirty="0">
                <a:solidFill>
                  <a:srgbClr val="002060"/>
                </a:solidFill>
              </a:rPr>
              <a:t> </a:t>
            </a:r>
          </a:p>
          <a:p>
            <a:pPr lvl="1">
              <a:spcAft>
                <a:spcPts val="0"/>
              </a:spcAft>
            </a:pPr>
            <a:r>
              <a:rPr lang="en-US" altLang="en-US" dirty="0"/>
              <a:t>e.g., magnetic tape, optical storage</a:t>
            </a:r>
          </a:p>
          <a:p>
            <a:pPr lvl="1">
              <a:spcAft>
                <a:spcPts val="0"/>
              </a:spcAft>
            </a:pPr>
            <a:r>
              <a:rPr lang="en-US" altLang="en-US" dirty="0"/>
              <a:t>Magnetic tape</a:t>
            </a:r>
            <a:endParaRPr lang="en-US" altLang="en-US" b="1" dirty="0"/>
          </a:p>
          <a:p>
            <a:pPr lvl="2">
              <a:spcAft>
                <a:spcPts val="0"/>
              </a:spcAft>
            </a:pPr>
            <a:r>
              <a:rPr lang="en-US" altLang="en-US" b="1" dirty="0"/>
              <a:t> </a:t>
            </a:r>
            <a:r>
              <a:rPr lang="en-US" altLang="en-US" dirty="0"/>
              <a:t>Sequential access, 1 to 12 TB capacity</a:t>
            </a:r>
          </a:p>
          <a:p>
            <a:pPr lvl="2">
              <a:spcAft>
                <a:spcPts val="0"/>
              </a:spcAft>
            </a:pPr>
            <a:r>
              <a:rPr lang="en-US" altLang="en-US" dirty="0"/>
              <a:t>A few drives with many tapes</a:t>
            </a:r>
          </a:p>
          <a:p>
            <a:pPr lvl="2">
              <a:spcAft>
                <a:spcPts val="0"/>
              </a:spcAft>
            </a:pPr>
            <a:r>
              <a:rPr lang="en-US" altLang="en-US" dirty="0"/>
              <a:t>Juke boxes with petabytes (1000’s of TB) of storage</a:t>
            </a:r>
          </a:p>
        </p:txBody>
      </p:sp>
    </p:spTree>
    <p:extLst>
      <p:ext uri="{BB962C8B-B14F-4D97-AF65-F5344CB8AC3E}">
        <p14:creationId xmlns:p14="http://schemas.microsoft.com/office/powerpoint/2010/main" val="944807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We will start in a few minutes.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8: Disks, I/O, Indexes</a:t>
            </a:r>
          </a:p>
        </p:txBody>
      </p:sp>
    </p:spTree>
    <p:extLst>
      <p:ext uri="{BB962C8B-B14F-4D97-AF65-F5344CB8AC3E}">
        <p14:creationId xmlns:p14="http://schemas.microsoft.com/office/powerpoint/2010/main" val="4162221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a:extLst>
              <a:ext uri="{FF2B5EF4-FFF2-40B4-BE49-F238E27FC236}">
                <a16:creationId xmlns:a16="http://schemas.microsoft.com/office/drawing/2014/main" id="{57613B2E-59B5-49A5-951F-9240C5A6653B}"/>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Interfaces</a:t>
            </a:r>
          </a:p>
        </p:txBody>
      </p:sp>
      <p:sp>
        <p:nvSpPr>
          <p:cNvPr id="31747" name="Rectangle 7">
            <a:extLst>
              <a:ext uri="{FF2B5EF4-FFF2-40B4-BE49-F238E27FC236}">
                <a16:creationId xmlns:a16="http://schemas.microsoft.com/office/drawing/2014/main" id="{2876C4B9-BD67-49C7-9BC7-C57B573F566A}"/>
              </a:ext>
            </a:extLst>
          </p:cNvPr>
          <p:cNvSpPr>
            <a:spLocks noGrp="1" noChangeArrowheads="1"/>
          </p:cNvSpPr>
          <p:nvPr>
            <p:ph idx="1"/>
          </p:nvPr>
        </p:nvSpPr>
        <p:spPr>
          <a:xfrm>
            <a:off x="1719262" y="792760"/>
            <a:ext cx="5719031" cy="3664940"/>
          </a:xfrm>
        </p:spPr>
        <p:txBody>
          <a:bodyPr/>
          <a:lstStyle/>
          <a:p>
            <a:pPr>
              <a:spcAft>
                <a:spcPts val="0"/>
              </a:spcAft>
            </a:pPr>
            <a:r>
              <a:rPr lang="en-US" altLang="en-US" dirty="0"/>
              <a:t>Disk interface standards families</a:t>
            </a:r>
          </a:p>
          <a:p>
            <a:pPr lvl="1">
              <a:spcAft>
                <a:spcPts val="0"/>
              </a:spcAft>
            </a:pPr>
            <a:r>
              <a:rPr lang="en-US" altLang="en-US" dirty="0">
                <a:solidFill>
                  <a:srgbClr val="002060"/>
                </a:solidFill>
              </a:rPr>
              <a:t>SATA</a:t>
            </a:r>
            <a:r>
              <a:rPr lang="en-US" altLang="en-US" dirty="0"/>
              <a:t> (Serial ATA) </a:t>
            </a:r>
          </a:p>
          <a:p>
            <a:pPr lvl="2">
              <a:spcAft>
                <a:spcPts val="0"/>
              </a:spcAft>
            </a:pPr>
            <a:r>
              <a:rPr lang="en-US" altLang="en-US" dirty="0"/>
              <a:t>SATA 3 supports data transfer speeds of up to 6 gigabits/sec</a:t>
            </a:r>
          </a:p>
          <a:p>
            <a:pPr lvl="1">
              <a:spcAft>
                <a:spcPts val="0"/>
              </a:spcAft>
            </a:pPr>
            <a:r>
              <a:rPr lang="en-US" altLang="en-US" dirty="0">
                <a:solidFill>
                  <a:srgbClr val="002060"/>
                </a:solidFill>
              </a:rPr>
              <a:t>SAS </a:t>
            </a:r>
            <a:r>
              <a:rPr lang="en-US" altLang="en-US" dirty="0"/>
              <a:t>(Serial Attached SCSI)</a:t>
            </a:r>
          </a:p>
          <a:p>
            <a:pPr lvl="2">
              <a:spcAft>
                <a:spcPts val="0"/>
              </a:spcAft>
            </a:pPr>
            <a:r>
              <a:rPr lang="en-US" altLang="en-US" dirty="0"/>
              <a:t>SAS Version 3 supports 12 gigabits/sec</a:t>
            </a:r>
          </a:p>
          <a:p>
            <a:pPr lvl="1">
              <a:spcAft>
                <a:spcPts val="0"/>
              </a:spcAft>
            </a:pPr>
            <a:r>
              <a:rPr lang="en-US" altLang="en-US" dirty="0" err="1"/>
              <a:t>NVMe</a:t>
            </a:r>
            <a:r>
              <a:rPr lang="en-US" altLang="en-US" dirty="0"/>
              <a:t> (Non-Volatile Memory Express) interface</a:t>
            </a:r>
          </a:p>
          <a:p>
            <a:pPr lvl="2">
              <a:spcAft>
                <a:spcPts val="0"/>
              </a:spcAft>
            </a:pPr>
            <a:r>
              <a:rPr lang="en-US" altLang="en-US" dirty="0"/>
              <a:t>Works with PCIe connectors to support lower latency and higher transfer rates</a:t>
            </a:r>
          </a:p>
          <a:p>
            <a:pPr lvl="2">
              <a:spcAft>
                <a:spcPts val="0"/>
              </a:spcAft>
            </a:pPr>
            <a:r>
              <a:rPr lang="en-US" altLang="en-US" dirty="0"/>
              <a:t>Supports data transfer rates of up to 24 gigabits/sec</a:t>
            </a:r>
          </a:p>
          <a:p>
            <a:pPr>
              <a:spcAft>
                <a:spcPts val="0"/>
              </a:spcAft>
            </a:pPr>
            <a:r>
              <a:rPr lang="en-US" altLang="en-US" dirty="0"/>
              <a:t>Disks usually connected directly to computer system</a:t>
            </a:r>
          </a:p>
          <a:p>
            <a:pPr>
              <a:spcAft>
                <a:spcPts val="0"/>
              </a:spcAft>
            </a:pPr>
            <a:r>
              <a:rPr lang="en-US" altLang="en-US" dirty="0"/>
              <a:t>In </a:t>
            </a:r>
            <a:r>
              <a:rPr lang="en-US" altLang="en-US" b="1" dirty="0">
                <a:solidFill>
                  <a:srgbClr val="002060"/>
                </a:solidFill>
              </a:rPr>
              <a:t>Storage Area Networks (SAN)</a:t>
            </a:r>
            <a:r>
              <a:rPr lang="en-US" altLang="en-US" dirty="0"/>
              <a:t>, a large number of disks are connected by a high-speed network to a number of servers</a:t>
            </a:r>
          </a:p>
          <a:p>
            <a:pPr>
              <a:spcAft>
                <a:spcPts val="0"/>
              </a:spcAft>
            </a:pPr>
            <a:r>
              <a:rPr lang="en-US" altLang="en-US" dirty="0"/>
              <a:t>In </a:t>
            </a:r>
            <a:r>
              <a:rPr lang="en-US" altLang="en-US" b="1" dirty="0">
                <a:solidFill>
                  <a:srgbClr val="002060"/>
                </a:solidFill>
              </a:rPr>
              <a:t>Network Attached Storage (NAS) </a:t>
            </a:r>
            <a:r>
              <a:rPr lang="en-US" altLang="en-US" dirty="0"/>
              <a:t>networked storage provides a file system interface using networked file system protocol, instead of providing a disk system interface</a:t>
            </a:r>
          </a:p>
          <a:p>
            <a:pPr>
              <a:lnSpc>
                <a:spcPct val="80000"/>
              </a:lnSpc>
            </a:pPr>
            <a:endParaRPr lang="en-US" altLang="en-US" dirty="0"/>
          </a:p>
        </p:txBody>
      </p:sp>
    </p:spTree>
    <p:extLst>
      <p:ext uri="{BB962C8B-B14F-4D97-AF65-F5344CB8AC3E}">
        <p14:creationId xmlns:p14="http://schemas.microsoft.com/office/powerpoint/2010/main" val="3170965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3FDDECEE-4421-4D3A-935D-A39AA4A05939}"/>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Magnetic Hard Disk Mechanism</a:t>
            </a:r>
          </a:p>
        </p:txBody>
      </p:sp>
      <p:sp>
        <p:nvSpPr>
          <p:cNvPr id="25603" name="Text Box 7">
            <a:extLst>
              <a:ext uri="{FF2B5EF4-FFF2-40B4-BE49-F238E27FC236}">
                <a16:creationId xmlns:a16="http://schemas.microsoft.com/office/drawing/2014/main" id="{383A3D0D-A7FB-452B-9B5E-1F5395298DAE}"/>
              </a:ext>
            </a:extLst>
          </p:cNvPr>
          <p:cNvSpPr txBox="1">
            <a:spLocks noChangeArrowheads="1"/>
          </p:cNvSpPr>
          <p:nvPr/>
        </p:nvSpPr>
        <p:spPr bwMode="auto">
          <a:xfrm>
            <a:off x="1934122" y="4122588"/>
            <a:ext cx="345479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75" b="1" dirty="0">
                <a:solidFill>
                  <a:srgbClr val="000000"/>
                </a:solidFill>
              </a:rPr>
              <a:t>Schematic diagram of magnetic disk drive</a:t>
            </a:r>
          </a:p>
        </p:txBody>
      </p:sp>
      <p:pic>
        <p:nvPicPr>
          <p:cNvPr id="6" name="Graphic 5">
            <a:extLst>
              <a:ext uri="{FF2B5EF4-FFF2-40B4-BE49-F238E27FC236}">
                <a16:creationId xmlns:a16="http://schemas.microsoft.com/office/drawing/2014/main" id="{FF4FCCFE-B406-41E1-841A-D5A95EB153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33873" y="2132138"/>
            <a:ext cx="1828709" cy="1321074"/>
          </a:xfrm>
          <a:prstGeom prst="rect">
            <a:avLst/>
          </a:prstGeom>
        </p:spPr>
      </p:pic>
      <p:sp>
        <p:nvSpPr>
          <p:cNvPr id="7" name="Text Box 7">
            <a:extLst>
              <a:ext uri="{FF2B5EF4-FFF2-40B4-BE49-F238E27FC236}">
                <a16:creationId xmlns:a16="http://schemas.microsoft.com/office/drawing/2014/main" id="{038E444E-9F58-437F-AF88-2CF2AE191FBF}"/>
              </a:ext>
            </a:extLst>
          </p:cNvPr>
          <p:cNvSpPr txBox="1">
            <a:spLocks noChangeArrowheads="1"/>
          </p:cNvSpPr>
          <p:nvPr/>
        </p:nvSpPr>
        <p:spPr bwMode="auto">
          <a:xfrm>
            <a:off x="5590018" y="4112218"/>
            <a:ext cx="2416046"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75" b="1" dirty="0">
                <a:solidFill>
                  <a:srgbClr val="000000"/>
                </a:solidFill>
              </a:rPr>
              <a:t>Photo of magnetic disk drive</a:t>
            </a:r>
          </a:p>
        </p:txBody>
      </p:sp>
      <p:pic>
        <p:nvPicPr>
          <p:cNvPr id="8" name="Graphic 7">
            <a:extLst>
              <a:ext uri="{FF2B5EF4-FFF2-40B4-BE49-F238E27FC236}">
                <a16:creationId xmlns:a16="http://schemas.microsoft.com/office/drawing/2014/main" id="{2BAC2392-ACCA-4691-9D6C-021EBB44FC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01363" y="1078940"/>
            <a:ext cx="3737057" cy="2907767"/>
          </a:xfrm>
          <a:prstGeom prst="rect">
            <a:avLst/>
          </a:prstGeom>
        </p:spPr>
      </p:pic>
    </p:spTree>
    <p:extLst>
      <p:ext uri="{BB962C8B-B14F-4D97-AF65-F5344CB8AC3E}">
        <p14:creationId xmlns:p14="http://schemas.microsoft.com/office/powerpoint/2010/main" val="1760780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3400" y="583970"/>
            <a:ext cx="5912304" cy="3921828"/>
          </a:xfrm>
          <a:prstGeom prst="rect">
            <a:avLst/>
          </a:prstGeom>
        </p:spPr>
      </p:pic>
      <p:sp>
        <p:nvSpPr>
          <p:cNvPr id="4" name="Curved Right Arrow 3"/>
          <p:cNvSpPr/>
          <p:nvPr/>
        </p:nvSpPr>
        <p:spPr>
          <a:xfrm>
            <a:off x="2819400" y="631123"/>
            <a:ext cx="1930400" cy="2446866"/>
          </a:xfrm>
          <a:prstGeom prst="curved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Left-Right Arrow 5"/>
          <p:cNvSpPr/>
          <p:nvPr/>
        </p:nvSpPr>
        <p:spPr>
          <a:xfrm>
            <a:off x="3345619" y="1854556"/>
            <a:ext cx="1759781" cy="262466"/>
          </a:xfrm>
          <a:prstGeom prst="left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Hard Disk Drive</a:t>
            </a:r>
          </a:p>
        </p:txBody>
      </p:sp>
    </p:spTree>
    <p:extLst>
      <p:ext uri="{BB962C8B-B14F-4D97-AF65-F5344CB8AC3E}">
        <p14:creationId xmlns:p14="http://schemas.microsoft.com/office/powerpoint/2010/main" val="908992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654" y="9026"/>
            <a:ext cx="6203496" cy="387798"/>
          </a:xfrm>
        </p:spPr>
        <p:txBody>
          <a:bodyPr/>
          <a:lstStyle/>
          <a:p>
            <a:pPr algn="l"/>
            <a:r>
              <a:rPr lang="en-US" dirty="0">
                <a:solidFill>
                  <a:schemeClr val="bg1"/>
                </a:solidFill>
              </a:rPr>
              <a:t>Disk Configuration</a:t>
            </a:r>
          </a:p>
        </p:txBody>
      </p:sp>
      <p:pic>
        <p:nvPicPr>
          <p:cNvPr id="3" name="Picture 2"/>
          <p:cNvPicPr>
            <a:picLocks noChangeAspect="1"/>
          </p:cNvPicPr>
          <p:nvPr/>
        </p:nvPicPr>
        <p:blipFill>
          <a:blip r:embed="rId2"/>
          <a:stretch>
            <a:fillRect/>
          </a:stretch>
        </p:blipFill>
        <p:spPr>
          <a:xfrm>
            <a:off x="129654" y="755452"/>
            <a:ext cx="5469072" cy="3842138"/>
          </a:xfrm>
          <a:prstGeom prst="rect">
            <a:avLst/>
          </a:prstGeom>
        </p:spPr>
      </p:pic>
      <p:pic>
        <p:nvPicPr>
          <p:cNvPr id="5" name="Picture 4"/>
          <p:cNvPicPr>
            <a:picLocks noChangeAspect="1"/>
          </p:cNvPicPr>
          <p:nvPr/>
        </p:nvPicPr>
        <p:blipFill>
          <a:blip r:embed="rId3"/>
          <a:stretch>
            <a:fillRect/>
          </a:stretch>
        </p:blipFill>
        <p:spPr>
          <a:xfrm>
            <a:off x="4541949" y="1647358"/>
            <a:ext cx="4156099" cy="2792673"/>
          </a:xfrm>
          <a:prstGeom prst="rect">
            <a:avLst/>
          </a:prstGeom>
        </p:spPr>
      </p:pic>
      <p:sp>
        <p:nvSpPr>
          <p:cNvPr id="6" name="Rectangle 5"/>
          <p:cNvSpPr/>
          <p:nvPr/>
        </p:nvSpPr>
        <p:spPr>
          <a:xfrm>
            <a:off x="4901513" y="4289813"/>
            <a:ext cx="3796535"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Hector Garcia-Molina</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Jeffrey D. Ullman</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6"/>
              </a:rPr>
              <a:t>Jennifer Widom</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TextBox 6"/>
          <p:cNvSpPr txBox="1"/>
          <p:nvPr/>
        </p:nvSpPr>
        <p:spPr>
          <a:xfrm>
            <a:off x="4191000" y="48268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Components of disk I/O delay</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Seek: Move head to cylinder/track.</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Rotation: Wait for sector to get under head.</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Transfer: Move data from disk to memory. </a:t>
            </a:r>
          </a:p>
        </p:txBody>
      </p:sp>
    </p:spTree>
    <p:extLst>
      <p:ext uri="{BB962C8B-B14F-4D97-AF65-F5344CB8AC3E}">
        <p14:creationId xmlns:p14="http://schemas.microsoft.com/office/powerpoint/2010/main" val="1344751755"/>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25551" y="583970"/>
            <a:ext cx="5334000" cy="3568700"/>
          </a:xfrm>
          <a:prstGeom prst="rect">
            <a:avLst/>
          </a:prstGeom>
        </p:spPr>
      </p:pic>
      <p:sp>
        <p:nvSpPr>
          <p:cNvPr id="3" name="Rectangle 2"/>
          <p:cNvSpPr/>
          <p:nvPr/>
        </p:nvSpPr>
        <p:spPr>
          <a:xfrm>
            <a:off x="2132155" y="583970"/>
            <a:ext cx="2460396" cy="3568700"/>
          </a:xfrm>
          <a:prstGeom prst="rect">
            <a:avLst/>
          </a:prstGeom>
          <a:noFill/>
          <a:ln w="57150">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4" name="Rectangle 3"/>
          <p:cNvSpPr/>
          <p:nvPr/>
        </p:nvSpPr>
        <p:spPr>
          <a:xfrm>
            <a:off x="4658145" y="583970"/>
            <a:ext cx="2460396" cy="3568700"/>
          </a:xfrm>
          <a:prstGeom prst="rect">
            <a:avLst/>
          </a:prstGeom>
          <a:noFill/>
          <a:ln w="5715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TextBox 4"/>
          <p:cNvSpPr txBox="1"/>
          <p:nvPr/>
        </p:nvSpPr>
        <p:spPr>
          <a:xfrm>
            <a:off x="425904" y="63139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Hard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Disk</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Drive</a:t>
            </a:r>
          </a:p>
        </p:txBody>
      </p:sp>
      <p:sp>
        <p:nvSpPr>
          <p:cNvPr id="6" name="TextBox 5"/>
          <p:cNvSpPr txBox="1"/>
          <p:nvPr/>
        </p:nvSpPr>
        <p:spPr>
          <a:xfrm>
            <a:off x="7582419" y="631399"/>
            <a:ext cx="914400" cy="1036848"/>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Solid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State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Drive</a:t>
            </a:r>
          </a:p>
        </p:txBody>
      </p:sp>
      <p:sp>
        <p:nvSpPr>
          <p:cNvPr id="7" name="Title 1"/>
          <p:cNvSpPr txBox="1">
            <a:spLocks/>
          </p:cNvSpPr>
          <p:nvPr/>
        </p:nvSpPr>
        <p:spPr>
          <a:xfrm>
            <a:off x="257693" y="0"/>
            <a:ext cx="8239126" cy="3115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ＭＳ Ｐゴシック" charset="-128"/>
                <a:cs typeface="+mj-cs"/>
              </a:rPr>
              <a:t>Hard Disk versus Solid State Disk</a:t>
            </a:r>
          </a:p>
        </p:txBody>
      </p:sp>
    </p:spTree>
    <p:extLst>
      <p:ext uri="{BB962C8B-B14F-4D97-AF65-F5344CB8AC3E}">
        <p14:creationId xmlns:p14="http://schemas.microsoft.com/office/powerpoint/2010/main" val="1710745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7150"/>
            <a:ext cx="7629526" cy="387798"/>
          </a:xfrm>
        </p:spPr>
        <p:txBody>
          <a:bodyPr/>
          <a:lstStyle/>
          <a:p>
            <a:pPr algn="l"/>
            <a:r>
              <a:rPr lang="en-US" dirty="0">
                <a:solidFill>
                  <a:srgbClr val="0070C0"/>
                </a:solidFill>
              </a:rPr>
              <a:t>I/O Architecture</a:t>
            </a:r>
          </a:p>
        </p:txBody>
      </p:sp>
      <p:pic>
        <p:nvPicPr>
          <p:cNvPr id="3" name="Picture 2"/>
          <p:cNvPicPr>
            <a:picLocks noChangeAspect="1"/>
          </p:cNvPicPr>
          <p:nvPr/>
        </p:nvPicPr>
        <p:blipFill>
          <a:blip r:embed="rId2"/>
          <a:stretch>
            <a:fillRect/>
          </a:stretch>
        </p:blipFill>
        <p:spPr>
          <a:xfrm>
            <a:off x="0" y="784745"/>
            <a:ext cx="3118151" cy="2504744"/>
          </a:xfrm>
          <a:prstGeom prst="rect">
            <a:avLst/>
          </a:prstGeom>
        </p:spPr>
      </p:pic>
      <p:pic>
        <p:nvPicPr>
          <p:cNvPr id="4" name="Picture 3"/>
          <p:cNvPicPr>
            <a:picLocks noChangeAspect="1"/>
          </p:cNvPicPr>
          <p:nvPr/>
        </p:nvPicPr>
        <p:blipFill>
          <a:blip r:embed="rId3"/>
          <a:stretch>
            <a:fillRect/>
          </a:stretch>
        </p:blipFill>
        <p:spPr>
          <a:xfrm>
            <a:off x="3118151" y="590550"/>
            <a:ext cx="5768061" cy="3758252"/>
          </a:xfrm>
          <a:prstGeom prst="rect">
            <a:avLst/>
          </a:prstGeom>
        </p:spPr>
      </p:pic>
      <p:sp>
        <p:nvSpPr>
          <p:cNvPr id="5" name="TextBox 4"/>
          <p:cNvSpPr txBox="1"/>
          <p:nvPr/>
        </p:nvSpPr>
        <p:spPr>
          <a:xfrm>
            <a:off x="791571" y="3233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How we normally think of</a:t>
            </a:r>
            <a:b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disks and I/O.</a:t>
            </a:r>
            <a:endParaRPr kumimoji="0" lang="en-US" sz="16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sp>
        <p:nvSpPr>
          <p:cNvPr id="6" name="TextBox 5"/>
          <p:cNvSpPr txBox="1"/>
          <p:nvPr/>
        </p:nvSpPr>
        <p:spPr>
          <a:xfrm>
            <a:off x="2995322" y="2929460"/>
            <a:ext cx="914400" cy="1125562"/>
          </a:xfrm>
          <a:prstGeom prst="rect">
            <a:avLst/>
          </a:prstGeom>
          <a:noFill/>
        </p:spPr>
        <p:txBody>
          <a:bodyPr wrap="none" rtlCol="0">
            <a:noAutofit/>
          </a:bodyPr>
          <a:lstStyle/>
          <a:p>
            <a:pPr marL="0" marR="0" lvl="0" indent="0" algn="l" defTabSz="457200" rtl="0" eaLnBrk="1" fontAlgn="base" latinLnBrk="0" hangingPunct="1">
              <a:lnSpc>
                <a:spcPct val="100000"/>
              </a:lnSpc>
              <a:spcBef>
                <a:spcPts val="0"/>
              </a:spcBef>
              <a:spcAft>
                <a:spcPts val="200"/>
              </a:spcAft>
              <a:buClr>
                <a:prstClr val="white"/>
              </a:buClr>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Large scale environments</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The bus-controller connection</a:t>
            </a:r>
            <a:b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is over some kind of network.</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The disk controller is at the disks,</a:t>
            </a:r>
            <a:b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and basically a “computer” with SW.</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Network is either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Standard communication network, or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Highly optimized I/O network.</a:t>
            </a:r>
          </a:p>
        </p:txBody>
      </p:sp>
    </p:spTree>
    <p:extLst>
      <p:ext uri="{BB962C8B-B14F-4D97-AF65-F5344CB8AC3E}">
        <p14:creationId xmlns:p14="http://schemas.microsoft.com/office/powerpoint/2010/main" val="3782833338"/>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99074DA5-40DD-43CB-8D07-956828D0CB3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a:t>
            </a:r>
          </a:p>
        </p:txBody>
      </p:sp>
      <p:sp>
        <p:nvSpPr>
          <p:cNvPr id="27651" name="Rectangle 3">
            <a:extLst>
              <a:ext uri="{FF2B5EF4-FFF2-40B4-BE49-F238E27FC236}">
                <a16:creationId xmlns:a16="http://schemas.microsoft.com/office/drawing/2014/main" id="{4E2675DD-256C-442C-B221-1F79523F35D3}"/>
              </a:ext>
            </a:extLst>
          </p:cNvPr>
          <p:cNvSpPr>
            <a:spLocks noGrp="1" noChangeArrowheads="1"/>
          </p:cNvSpPr>
          <p:nvPr>
            <p:ph idx="1"/>
          </p:nvPr>
        </p:nvSpPr>
        <p:spPr>
          <a:xfrm>
            <a:off x="1719263" y="723632"/>
            <a:ext cx="5790982" cy="3849336"/>
          </a:xfrm>
        </p:spPr>
        <p:txBody>
          <a:bodyPr/>
          <a:lstStyle/>
          <a:p>
            <a:pPr>
              <a:spcAft>
                <a:spcPts val="0"/>
              </a:spcAft>
            </a:pPr>
            <a:r>
              <a:rPr lang="en-US" altLang="en-US" b="1" dirty="0">
                <a:solidFill>
                  <a:srgbClr val="002060"/>
                </a:solidFill>
              </a:rPr>
              <a:t>Read-write head</a:t>
            </a:r>
            <a:r>
              <a:rPr lang="en-US" altLang="en-US" dirty="0">
                <a:solidFill>
                  <a:srgbClr val="002060"/>
                </a:solidFill>
              </a:rPr>
              <a:t> </a:t>
            </a:r>
          </a:p>
          <a:p>
            <a:pPr>
              <a:spcAft>
                <a:spcPts val="0"/>
              </a:spcAft>
            </a:pPr>
            <a:r>
              <a:rPr lang="en-US" altLang="en-US" dirty="0"/>
              <a:t>Surface of platter divided into circular </a:t>
            </a:r>
            <a:r>
              <a:rPr lang="en-US" altLang="en-US" b="1" dirty="0">
                <a:solidFill>
                  <a:srgbClr val="002060"/>
                </a:solidFill>
              </a:rPr>
              <a:t>tracks</a:t>
            </a:r>
          </a:p>
          <a:p>
            <a:pPr lvl="1">
              <a:spcAft>
                <a:spcPts val="0"/>
              </a:spcAft>
            </a:pPr>
            <a:r>
              <a:rPr lang="en-US" altLang="en-US" dirty="0"/>
              <a:t>Over 50K-100K tracks per platter on typical hard disks</a:t>
            </a:r>
          </a:p>
          <a:p>
            <a:pPr>
              <a:spcAft>
                <a:spcPts val="0"/>
              </a:spcAft>
            </a:pPr>
            <a:r>
              <a:rPr lang="en-US" altLang="en-US" dirty="0"/>
              <a:t>Each track is divided into </a:t>
            </a:r>
            <a:r>
              <a:rPr lang="en-US" altLang="en-US" b="1" dirty="0">
                <a:solidFill>
                  <a:srgbClr val="002060"/>
                </a:solidFill>
              </a:rPr>
              <a:t>sectors</a:t>
            </a:r>
            <a:r>
              <a:rPr lang="en-US" altLang="en-US" b="1" dirty="0"/>
              <a:t>.</a:t>
            </a:r>
            <a:r>
              <a:rPr lang="en-US" altLang="en-US" dirty="0"/>
              <a:t>  </a:t>
            </a:r>
          </a:p>
          <a:p>
            <a:pPr lvl="1">
              <a:spcAft>
                <a:spcPts val="0"/>
              </a:spcAft>
            </a:pPr>
            <a:r>
              <a:rPr lang="en-US" altLang="en-US" dirty="0"/>
              <a:t>A sector is the smallest unit of data that can be read or written.</a:t>
            </a:r>
          </a:p>
          <a:p>
            <a:pPr lvl="1">
              <a:spcAft>
                <a:spcPts val="0"/>
              </a:spcAft>
            </a:pPr>
            <a:r>
              <a:rPr lang="en-US" altLang="en-US" dirty="0"/>
              <a:t>Sector size typically 512 bytes</a:t>
            </a:r>
          </a:p>
          <a:p>
            <a:pPr lvl="1">
              <a:spcAft>
                <a:spcPts val="0"/>
              </a:spcAft>
            </a:pPr>
            <a:r>
              <a:rPr lang="en-US" altLang="en-US" dirty="0"/>
              <a:t>Typical sectors per track: 500 to 1000 (on inner tracks) to 1000 to 2000 (on outer tracks)</a:t>
            </a:r>
          </a:p>
          <a:p>
            <a:pPr>
              <a:spcAft>
                <a:spcPts val="0"/>
              </a:spcAft>
            </a:pPr>
            <a:r>
              <a:rPr lang="en-US" altLang="en-US" dirty="0"/>
              <a:t>To read/write a sector</a:t>
            </a:r>
          </a:p>
          <a:p>
            <a:pPr lvl="1">
              <a:spcAft>
                <a:spcPts val="0"/>
              </a:spcAft>
            </a:pPr>
            <a:r>
              <a:rPr lang="en-US" altLang="en-US" dirty="0"/>
              <a:t>disk arm swings to position head on right track</a:t>
            </a:r>
          </a:p>
          <a:p>
            <a:pPr lvl="1">
              <a:spcAft>
                <a:spcPts val="0"/>
              </a:spcAft>
            </a:pPr>
            <a:r>
              <a:rPr lang="en-US" altLang="en-US" dirty="0"/>
              <a:t>platter spins continually; data is read/written as sector passes under head</a:t>
            </a:r>
          </a:p>
          <a:p>
            <a:pPr>
              <a:spcAft>
                <a:spcPts val="0"/>
              </a:spcAft>
            </a:pPr>
            <a:r>
              <a:rPr lang="en-US" altLang="en-US" dirty="0"/>
              <a:t>Head-disk assemblies </a:t>
            </a:r>
          </a:p>
          <a:p>
            <a:pPr lvl="1">
              <a:spcAft>
                <a:spcPts val="0"/>
              </a:spcAft>
            </a:pPr>
            <a:r>
              <a:rPr lang="en-US" altLang="en-US" dirty="0"/>
              <a:t>multiple disk platters on a single spindle (1 to 5 usually)</a:t>
            </a:r>
          </a:p>
          <a:p>
            <a:pPr lvl="1">
              <a:spcAft>
                <a:spcPts val="0"/>
              </a:spcAft>
            </a:pPr>
            <a:r>
              <a:rPr lang="en-US" altLang="en-US" dirty="0"/>
              <a:t>one head per platter, mounted on a common arm.</a:t>
            </a:r>
          </a:p>
          <a:p>
            <a:pPr>
              <a:spcAft>
                <a:spcPts val="0"/>
              </a:spcAft>
            </a:pPr>
            <a:r>
              <a:rPr lang="en-US" altLang="en-US" b="1" dirty="0">
                <a:solidFill>
                  <a:srgbClr val="002060"/>
                </a:solidFill>
              </a:rPr>
              <a:t>Cylinder</a:t>
            </a:r>
            <a:r>
              <a:rPr lang="en-US" altLang="en-US" i="1" dirty="0"/>
              <a:t> </a:t>
            </a:r>
            <a:r>
              <a:rPr lang="en-US" altLang="en-US" i="1" dirty="0" err="1"/>
              <a:t>i</a:t>
            </a:r>
            <a:r>
              <a:rPr lang="en-US" altLang="en-US" b="1" i="1" dirty="0"/>
              <a:t> </a:t>
            </a:r>
            <a:r>
              <a:rPr lang="en-US" altLang="en-US" dirty="0"/>
              <a:t>consists of </a:t>
            </a:r>
            <a:r>
              <a:rPr lang="en-US" altLang="en-US" i="1" dirty="0" err="1"/>
              <a:t>i</a:t>
            </a:r>
            <a:r>
              <a:rPr lang="en-US" altLang="en-US" baseline="30000" dirty="0" err="1"/>
              <a:t>th</a:t>
            </a:r>
            <a:r>
              <a:rPr lang="en-US" altLang="en-US" dirty="0"/>
              <a:t> track of all the platters </a:t>
            </a:r>
          </a:p>
        </p:txBody>
      </p:sp>
    </p:spTree>
    <p:extLst>
      <p:ext uri="{BB962C8B-B14F-4D97-AF65-F5344CB8AC3E}">
        <p14:creationId xmlns:p14="http://schemas.microsoft.com/office/powerpoint/2010/main" val="928039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a:extLst>
              <a:ext uri="{FF2B5EF4-FFF2-40B4-BE49-F238E27FC236}">
                <a16:creationId xmlns:a16="http://schemas.microsoft.com/office/drawing/2014/main" id="{419C8B05-D4C9-4872-BCD4-CC62E73106E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 (Cont.)</a:t>
            </a:r>
          </a:p>
        </p:txBody>
      </p:sp>
      <p:sp>
        <p:nvSpPr>
          <p:cNvPr id="29699" name="Rectangle 3">
            <a:extLst>
              <a:ext uri="{FF2B5EF4-FFF2-40B4-BE49-F238E27FC236}">
                <a16:creationId xmlns:a16="http://schemas.microsoft.com/office/drawing/2014/main" id="{48FE5A9E-CBB0-4914-8857-7AC74DFBB2E1}"/>
              </a:ext>
            </a:extLst>
          </p:cNvPr>
          <p:cNvSpPr>
            <a:spLocks noGrp="1" noChangeArrowheads="1"/>
          </p:cNvSpPr>
          <p:nvPr>
            <p:ph idx="1"/>
          </p:nvPr>
        </p:nvSpPr>
        <p:spPr>
          <a:xfrm>
            <a:off x="1719263" y="931178"/>
            <a:ext cx="5604730" cy="3395553"/>
          </a:xfrm>
        </p:spPr>
        <p:txBody>
          <a:bodyPr/>
          <a:lstStyle/>
          <a:p>
            <a:pPr>
              <a:spcAft>
                <a:spcPts val="0"/>
              </a:spcAft>
            </a:pPr>
            <a:r>
              <a:rPr lang="en-US" altLang="en-US" b="1" dirty="0">
                <a:solidFill>
                  <a:srgbClr val="002060"/>
                </a:solidFill>
              </a:rPr>
              <a:t>Disk controller</a:t>
            </a:r>
            <a:r>
              <a:rPr lang="en-US" altLang="en-US" dirty="0">
                <a:solidFill>
                  <a:srgbClr val="002060"/>
                </a:solidFill>
              </a:rPr>
              <a:t> </a:t>
            </a:r>
            <a:r>
              <a:rPr lang="en-US" altLang="en-US" dirty="0"/>
              <a:t>– interfaces between the computer system and the disk drive hardware.</a:t>
            </a:r>
          </a:p>
          <a:p>
            <a:pPr lvl="1">
              <a:spcAft>
                <a:spcPts val="0"/>
              </a:spcAft>
            </a:pPr>
            <a:r>
              <a:rPr lang="en-US" altLang="en-US" dirty="0"/>
              <a:t>accepts high-level commands to read or write a sector </a:t>
            </a:r>
          </a:p>
          <a:p>
            <a:pPr lvl="1">
              <a:spcAft>
                <a:spcPts val="0"/>
              </a:spcAft>
            </a:pPr>
            <a:r>
              <a:rPr lang="en-US" altLang="en-US" dirty="0"/>
              <a:t>initiates actions such as moving the disk arm to the right track and actually reading or writing the data</a:t>
            </a:r>
          </a:p>
          <a:p>
            <a:pPr lvl="1">
              <a:spcAft>
                <a:spcPts val="0"/>
              </a:spcAft>
            </a:pPr>
            <a:r>
              <a:rPr lang="en-US" altLang="en-US" dirty="0"/>
              <a:t>Computes and attaches </a:t>
            </a:r>
            <a:r>
              <a:rPr lang="en-US" altLang="en-US" b="1" dirty="0">
                <a:solidFill>
                  <a:srgbClr val="002060"/>
                </a:solidFill>
              </a:rPr>
              <a:t>checksums</a:t>
            </a:r>
            <a:r>
              <a:rPr lang="en-US" altLang="en-US" dirty="0"/>
              <a:t> to each sector to verify that data is read back correctly</a:t>
            </a:r>
          </a:p>
          <a:p>
            <a:pPr lvl="2">
              <a:spcAft>
                <a:spcPts val="0"/>
              </a:spcAft>
            </a:pPr>
            <a:r>
              <a:rPr lang="en-US" altLang="en-US" dirty="0"/>
              <a:t>If data is corrupted, with very high probability stored checksum won</a:t>
            </a:r>
            <a:r>
              <a:rPr lang="ja-JP" altLang="en-US" dirty="0"/>
              <a:t>’</a:t>
            </a:r>
            <a:r>
              <a:rPr lang="en-US" altLang="ja-JP" dirty="0"/>
              <a:t>t match recomputed checksum</a:t>
            </a:r>
          </a:p>
          <a:p>
            <a:pPr lvl="1">
              <a:spcAft>
                <a:spcPts val="0"/>
              </a:spcAft>
            </a:pPr>
            <a:r>
              <a:rPr lang="en-US" altLang="en-US" dirty="0"/>
              <a:t>Ensures successful writing by reading back sector after writing it</a:t>
            </a:r>
          </a:p>
          <a:p>
            <a:pPr lvl="1">
              <a:spcAft>
                <a:spcPts val="0"/>
              </a:spcAft>
            </a:pPr>
            <a:r>
              <a:rPr lang="en-US" altLang="en-US" dirty="0"/>
              <a:t>Performs </a:t>
            </a:r>
            <a:r>
              <a:rPr lang="en-US" altLang="en-US" b="1" dirty="0">
                <a:solidFill>
                  <a:srgbClr val="002060"/>
                </a:solidFill>
              </a:rPr>
              <a:t>remapping of bad sectors</a:t>
            </a:r>
          </a:p>
        </p:txBody>
      </p:sp>
      <p:sp>
        <p:nvSpPr>
          <p:cNvPr id="29700" name="Rectangle 4">
            <a:extLst>
              <a:ext uri="{FF2B5EF4-FFF2-40B4-BE49-F238E27FC236}">
                <a16:creationId xmlns:a16="http://schemas.microsoft.com/office/drawing/2014/main" id="{4D41DC23-6629-4180-9D8D-52D15D7856F8}"/>
              </a:ext>
            </a:extLst>
          </p:cNvPr>
          <p:cNvSpPr>
            <a:spLocks noChangeArrowheads="1"/>
          </p:cNvSpPr>
          <p:nvPr/>
        </p:nvSpPr>
        <p:spPr bwMode="auto">
          <a:xfrm>
            <a:off x="1883569" y="2808685"/>
            <a:ext cx="5043488" cy="151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CC3300"/>
              </a:buClr>
            </a:pPr>
            <a:endParaRPr lang="en-US" altLang="en-US" sz="1350">
              <a:solidFill>
                <a:srgbClr val="000000"/>
              </a:solidFill>
            </a:endParaRPr>
          </a:p>
        </p:txBody>
      </p:sp>
    </p:spTree>
    <p:extLst>
      <p:ext uri="{BB962C8B-B14F-4D97-AF65-F5344CB8AC3E}">
        <p14:creationId xmlns:p14="http://schemas.microsoft.com/office/powerpoint/2010/main" val="2946721277"/>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994ABD0-5835-4B1F-B034-665C087852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of Disks</a:t>
            </a:r>
          </a:p>
        </p:txBody>
      </p:sp>
      <p:sp>
        <p:nvSpPr>
          <p:cNvPr id="34819" name="Rectangle 5">
            <a:extLst>
              <a:ext uri="{FF2B5EF4-FFF2-40B4-BE49-F238E27FC236}">
                <a16:creationId xmlns:a16="http://schemas.microsoft.com/office/drawing/2014/main" id="{5F16EC1A-6115-4F94-8465-1922B91BAE8E}"/>
              </a:ext>
            </a:extLst>
          </p:cNvPr>
          <p:cNvSpPr>
            <a:spLocks noGrp="1" noChangeArrowheads="1"/>
          </p:cNvSpPr>
          <p:nvPr>
            <p:ph type="body" idx="1"/>
          </p:nvPr>
        </p:nvSpPr>
        <p:spPr>
          <a:xfrm>
            <a:off x="1719262" y="849386"/>
            <a:ext cx="5798162" cy="3661068"/>
          </a:xfrm>
        </p:spPr>
        <p:txBody>
          <a:bodyPr/>
          <a:lstStyle/>
          <a:p>
            <a:pPr>
              <a:spcAft>
                <a:spcPts val="0"/>
              </a:spcAft>
            </a:pPr>
            <a:r>
              <a:rPr lang="en-US" altLang="en-US" b="1" dirty="0">
                <a:solidFill>
                  <a:srgbClr val="002060"/>
                </a:solidFill>
              </a:rPr>
              <a:t>Access time</a:t>
            </a:r>
            <a:r>
              <a:rPr lang="en-US" altLang="en-US" dirty="0">
                <a:solidFill>
                  <a:srgbClr val="002060"/>
                </a:solidFill>
              </a:rPr>
              <a:t> </a:t>
            </a:r>
            <a:r>
              <a:rPr lang="en-US" altLang="en-US" dirty="0"/>
              <a:t>– the time it takes from when a read or write request is issued to when data transfer begins.  Consists of: </a:t>
            </a:r>
          </a:p>
          <a:p>
            <a:pPr lvl="1">
              <a:spcAft>
                <a:spcPts val="0"/>
              </a:spcAft>
            </a:pPr>
            <a:r>
              <a:rPr lang="en-US" altLang="en-US" sz="1200" b="1" dirty="0">
                <a:solidFill>
                  <a:srgbClr val="002060"/>
                </a:solidFill>
              </a:rPr>
              <a:t>Seek time</a:t>
            </a:r>
            <a:r>
              <a:rPr lang="en-US" altLang="en-US" sz="1200" dirty="0">
                <a:solidFill>
                  <a:srgbClr val="002060"/>
                </a:solidFill>
              </a:rPr>
              <a:t> </a:t>
            </a:r>
            <a:r>
              <a:rPr lang="en-US" altLang="en-US" sz="1200" dirty="0"/>
              <a:t>– </a:t>
            </a:r>
            <a:r>
              <a:rPr lang="en-US" altLang="en-US" dirty="0"/>
              <a:t>time it takes to reposition the arm over the correct track. </a:t>
            </a:r>
          </a:p>
          <a:p>
            <a:pPr lvl="2">
              <a:spcAft>
                <a:spcPts val="0"/>
              </a:spcAft>
            </a:pPr>
            <a:r>
              <a:rPr lang="en-US" altLang="en-US" dirty="0"/>
              <a:t> Average seek time is 1/2 the worst case seek time.</a:t>
            </a:r>
          </a:p>
          <a:p>
            <a:pPr lvl="3">
              <a:spcAft>
                <a:spcPts val="0"/>
              </a:spcAft>
            </a:pPr>
            <a:r>
              <a:rPr lang="en-US" altLang="en-US" dirty="0"/>
              <a:t>Would be 1/3 if all tracks had the same number of sectors, and we ignore the time to start and stop arm movement</a:t>
            </a:r>
          </a:p>
          <a:p>
            <a:pPr lvl="2">
              <a:spcAft>
                <a:spcPts val="0"/>
              </a:spcAft>
            </a:pPr>
            <a:r>
              <a:rPr lang="en-US" altLang="en-US" dirty="0"/>
              <a:t>4 to 10 milliseconds on typical disks</a:t>
            </a:r>
          </a:p>
          <a:p>
            <a:pPr lvl="1">
              <a:spcAft>
                <a:spcPts val="0"/>
              </a:spcAft>
            </a:pPr>
            <a:r>
              <a:rPr lang="en-US" altLang="en-US" b="1" dirty="0">
                <a:solidFill>
                  <a:srgbClr val="002060"/>
                </a:solidFill>
              </a:rPr>
              <a:t>Rotational latency</a:t>
            </a:r>
            <a:r>
              <a:rPr lang="en-US" altLang="en-US" dirty="0">
                <a:solidFill>
                  <a:srgbClr val="002060"/>
                </a:solidFill>
              </a:rPr>
              <a:t> </a:t>
            </a:r>
            <a:r>
              <a:rPr lang="en-US" altLang="en-US" dirty="0"/>
              <a:t>– time it takes for the sector to be accessed to appear under the head. </a:t>
            </a:r>
          </a:p>
          <a:p>
            <a:pPr lvl="2">
              <a:spcAft>
                <a:spcPts val="0"/>
              </a:spcAft>
            </a:pPr>
            <a:r>
              <a:rPr lang="en-US" altLang="en-US" dirty="0"/>
              <a:t>4 to 11 milliseconds on typical disks (5400 to 15000 </a:t>
            </a:r>
            <a:r>
              <a:rPr lang="en-US" altLang="en-US" dirty="0" err="1"/>
              <a:t>r.p.m</a:t>
            </a:r>
            <a:r>
              <a:rPr lang="en-US" altLang="en-US" dirty="0"/>
              <a:t>.)</a:t>
            </a:r>
          </a:p>
          <a:p>
            <a:pPr lvl="2">
              <a:spcAft>
                <a:spcPts val="0"/>
              </a:spcAft>
            </a:pPr>
            <a:r>
              <a:rPr lang="en-US" altLang="en-US" dirty="0"/>
              <a:t>Average latency is 1/2 of the above latency.</a:t>
            </a:r>
          </a:p>
          <a:p>
            <a:pPr lvl="1">
              <a:spcAft>
                <a:spcPts val="0"/>
              </a:spcAft>
            </a:pPr>
            <a:r>
              <a:rPr lang="en-US" altLang="en-US" dirty="0"/>
              <a:t>Overall latency is 5 to 20 </a:t>
            </a:r>
            <a:r>
              <a:rPr lang="en-US" altLang="en-US" dirty="0" err="1"/>
              <a:t>msec</a:t>
            </a:r>
            <a:r>
              <a:rPr lang="en-US" altLang="en-US" dirty="0"/>
              <a:t> depending on disk model</a:t>
            </a:r>
          </a:p>
          <a:p>
            <a:pPr>
              <a:spcAft>
                <a:spcPts val="0"/>
              </a:spcAft>
            </a:pPr>
            <a:r>
              <a:rPr lang="en-US" altLang="en-US" b="1" dirty="0">
                <a:solidFill>
                  <a:srgbClr val="002060"/>
                </a:solidFill>
              </a:rPr>
              <a:t>Data-transfer rate </a:t>
            </a:r>
            <a:r>
              <a:rPr lang="en-US" altLang="en-US" dirty="0"/>
              <a:t>– the rate at which data can be retrieved from or stored to the disk.</a:t>
            </a:r>
          </a:p>
          <a:p>
            <a:pPr lvl="1">
              <a:spcAft>
                <a:spcPts val="0"/>
              </a:spcAft>
            </a:pPr>
            <a:r>
              <a:rPr lang="en-US" altLang="en-US" dirty="0"/>
              <a:t>25 to 200 MB per second max rate, lower for inner tracks</a:t>
            </a:r>
          </a:p>
        </p:txBody>
      </p:sp>
    </p:spTree>
    <p:extLst>
      <p:ext uri="{BB962C8B-B14F-4D97-AF65-F5344CB8AC3E}">
        <p14:creationId xmlns:p14="http://schemas.microsoft.com/office/powerpoint/2010/main" val="3650442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B4E2-E0CA-415E-AB95-0B2593C3979A}"/>
              </a:ext>
            </a:extLst>
          </p:cNvPr>
          <p:cNvSpPr>
            <a:spLocks noGrp="1"/>
          </p:cNvSpPr>
          <p:nvPr>
            <p:ph type="title"/>
          </p:nvPr>
        </p:nvSpPr>
        <p:spPr/>
        <p:txBody>
          <a:bodyPr/>
          <a:lstStyle/>
          <a:p>
            <a:r>
              <a:rPr lang="en-IN" dirty="0"/>
              <a:t>Performance Measures (Cont.)</a:t>
            </a:r>
          </a:p>
        </p:txBody>
      </p:sp>
      <p:sp>
        <p:nvSpPr>
          <p:cNvPr id="3" name="Content Placeholder 2">
            <a:extLst>
              <a:ext uri="{FF2B5EF4-FFF2-40B4-BE49-F238E27FC236}">
                <a16:creationId xmlns:a16="http://schemas.microsoft.com/office/drawing/2014/main" id="{AE0561C9-0634-441F-A201-0576B6037495}"/>
              </a:ext>
            </a:extLst>
          </p:cNvPr>
          <p:cNvSpPr>
            <a:spLocks noGrp="1"/>
          </p:cNvSpPr>
          <p:nvPr>
            <p:ph idx="1"/>
          </p:nvPr>
        </p:nvSpPr>
        <p:spPr>
          <a:xfrm>
            <a:off x="1719263" y="855759"/>
            <a:ext cx="5960858" cy="3598462"/>
          </a:xfrm>
        </p:spPr>
        <p:txBody>
          <a:bodyPr/>
          <a:lstStyle/>
          <a:p>
            <a:pPr>
              <a:spcAft>
                <a:spcPts val="0"/>
              </a:spcAft>
            </a:pPr>
            <a:r>
              <a:rPr lang="en-IN" b="1" dirty="0">
                <a:solidFill>
                  <a:srgbClr val="002060"/>
                </a:solidFill>
              </a:rPr>
              <a:t>Disk block </a:t>
            </a:r>
            <a:r>
              <a:rPr lang="en-IN" dirty="0"/>
              <a:t>is a logical unit for storage allocation and retrieval</a:t>
            </a:r>
          </a:p>
          <a:p>
            <a:pPr lvl="1">
              <a:spcAft>
                <a:spcPts val="0"/>
              </a:spcAft>
            </a:pPr>
            <a:r>
              <a:rPr lang="en-IN" dirty="0"/>
              <a:t>4 to 16 kilobytes typically</a:t>
            </a:r>
          </a:p>
          <a:p>
            <a:pPr lvl="2">
              <a:spcAft>
                <a:spcPts val="0"/>
              </a:spcAft>
            </a:pPr>
            <a:r>
              <a:rPr lang="en-US" altLang="en-US" dirty="0"/>
              <a:t>Smaller blocks: more transfers from disk</a:t>
            </a:r>
          </a:p>
          <a:p>
            <a:pPr lvl="2">
              <a:spcAft>
                <a:spcPts val="0"/>
              </a:spcAft>
            </a:pPr>
            <a:r>
              <a:rPr lang="en-US" altLang="en-US" dirty="0"/>
              <a:t>Larger blocks:  more space wasted due to partially filled blocks</a:t>
            </a:r>
            <a:endParaRPr lang="en-IN" dirty="0"/>
          </a:p>
          <a:p>
            <a:pPr>
              <a:spcAft>
                <a:spcPts val="0"/>
              </a:spcAft>
            </a:pPr>
            <a:r>
              <a:rPr lang="en-IN" b="1" dirty="0">
                <a:solidFill>
                  <a:srgbClr val="002060"/>
                </a:solidFill>
              </a:rPr>
              <a:t>Sequential access pattern</a:t>
            </a:r>
            <a:endParaRPr lang="en-IN" dirty="0"/>
          </a:p>
          <a:p>
            <a:pPr lvl="1">
              <a:spcAft>
                <a:spcPts val="0"/>
              </a:spcAft>
            </a:pPr>
            <a:r>
              <a:rPr lang="en-IN" dirty="0"/>
              <a:t>Successive requests are for successive disk blocks</a:t>
            </a:r>
          </a:p>
          <a:p>
            <a:pPr lvl="1">
              <a:spcAft>
                <a:spcPts val="0"/>
              </a:spcAft>
            </a:pPr>
            <a:r>
              <a:rPr lang="en-IN" dirty="0"/>
              <a:t>Disk seek required only for first block</a:t>
            </a:r>
          </a:p>
          <a:p>
            <a:pPr>
              <a:spcAft>
                <a:spcPts val="0"/>
              </a:spcAft>
            </a:pPr>
            <a:r>
              <a:rPr lang="en-IN" b="1" dirty="0">
                <a:solidFill>
                  <a:srgbClr val="002060"/>
                </a:solidFill>
              </a:rPr>
              <a:t>Random access pattern</a:t>
            </a:r>
          </a:p>
          <a:p>
            <a:pPr lvl="1">
              <a:spcAft>
                <a:spcPts val="0"/>
              </a:spcAft>
            </a:pPr>
            <a:r>
              <a:rPr lang="en-IN" dirty="0"/>
              <a:t>Successive requests are for blocks that can be anywhere on disk</a:t>
            </a:r>
          </a:p>
          <a:p>
            <a:pPr lvl="1">
              <a:spcAft>
                <a:spcPts val="0"/>
              </a:spcAft>
            </a:pPr>
            <a:r>
              <a:rPr lang="en-IN" dirty="0"/>
              <a:t>Each access requires a seek</a:t>
            </a:r>
          </a:p>
          <a:p>
            <a:pPr lvl="1">
              <a:spcAft>
                <a:spcPts val="0"/>
              </a:spcAft>
            </a:pPr>
            <a:r>
              <a:rPr lang="en-IN" dirty="0"/>
              <a:t>Transfer rates are low since a lot of time is wasted in seeks</a:t>
            </a:r>
          </a:p>
          <a:p>
            <a:pPr>
              <a:spcAft>
                <a:spcPts val="0"/>
              </a:spcAft>
            </a:pPr>
            <a:r>
              <a:rPr lang="en-IN" b="1" dirty="0">
                <a:solidFill>
                  <a:srgbClr val="002060"/>
                </a:solidFill>
              </a:rPr>
              <a:t>I/O operations per second (IOPS)</a:t>
            </a:r>
          </a:p>
          <a:p>
            <a:pPr lvl="1">
              <a:spcAft>
                <a:spcPts val="0"/>
              </a:spcAft>
            </a:pPr>
            <a:r>
              <a:rPr lang="en-IN" dirty="0"/>
              <a:t>Number of random block reads that a disk can support per second</a:t>
            </a:r>
          </a:p>
          <a:p>
            <a:pPr lvl="1">
              <a:spcAft>
                <a:spcPts val="0"/>
              </a:spcAft>
            </a:pPr>
            <a:r>
              <a:rPr lang="en-IN" dirty="0"/>
              <a:t>50 to 200 IOPS on current generation magnetic disks</a:t>
            </a:r>
          </a:p>
        </p:txBody>
      </p:sp>
    </p:spTree>
    <p:extLst>
      <p:ext uri="{BB962C8B-B14F-4D97-AF65-F5344CB8AC3E}">
        <p14:creationId xmlns:p14="http://schemas.microsoft.com/office/powerpoint/2010/main" val="1937414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Course Schedule and Assignments Updates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8: Disks, I/O, Indexes</a:t>
            </a:r>
          </a:p>
        </p:txBody>
      </p:sp>
    </p:spTree>
    <p:extLst>
      <p:ext uri="{BB962C8B-B14F-4D97-AF65-F5344CB8AC3E}">
        <p14:creationId xmlns:p14="http://schemas.microsoft.com/office/powerpoint/2010/main" val="41938937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3C2B3135-EB49-48AB-A82A-CDB3C295A6B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(Cont.)</a:t>
            </a:r>
          </a:p>
        </p:txBody>
      </p:sp>
      <p:sp>
        <p:nvSpPr>
          <p:cNvPr id="36867" name="Rectangle 3">
            <a:extLst>
              <a:ext uri="{FF2B5EF4-FFF2-40B4-BE49-F238E27FC236}">
                <a16:creationId xmlns:a16="http://schemas.microsoft.com/office/drawing/2014/main" id="{092CB4A9-2A43-4233-BAB3-4DBA626BFC12}"/>
              </a:ext>
            </a:extLst>
          </p:cNvPr>
          <p:cNvSpPr>
            <a:spLocks noGrp="1" noChangeArrowheads="1"/>
          </p:cNvSpPr>
          <p:nvPr>
            <p:ph idx="1"/>
          </p:nvPr>
        </p:nvSpPr>
        <p:spPr>
          <a:xfrm>
            <a:off x="1719263" y="917386"/>
            <a:ext cx="5765815" cy="2669876"/>
          </a:xfrm>
        </p:spPr>
        <p:txBody>
          <a:bodyPr/>
          <a:lstStyle/>
          <a:p>
            <a:pPr>
              <a:spcAft>
                <a:spcPts val="0"/>
              </a:spcAft>
            </a:pPr>
            <a:r>
              <a:rPr lang="en-US" altLang="en-US" b="1" dirty="0">
                <a:solidFill>
                  <a:srgbClr val="002060"/>
                </a:solidFill>
              </a:rPr>
              <a:t>Mean time to failure (MTTF)</a:t>
            </a:r>
            <a:r>
              <a:rPr lang="en-US" altLang="en-US" dirty="0">
                <a:solidFill>
                  <a:srgbClr val="002060"/>
                </a:solidFill>
              </a:rPr>
              <a:t> </a:t>
            </a:r>
            <a:r>
              <a:rPr lang="en-US" altLang="en-US" dirty="0"/>
              <a:t>– the average time the disk is expected to run continuously without any failure.</a:t>
            </a:r>
          </a:p>
          <a:p>
            <a:pPr lvl="1">
              <a:spcAft>
                <a:spcPts val="0"/>
              </a:spcAft>
            </a:pPr>
            <a:r>
              <a:rPr lang="en-US" altLang="en-US" dirty="0"/>
              <a:t>Typically 3 to 5 years</a:t>
            </a:r>
          </a:p>
          <a:p>
            <a:pPr lvl="1">
              <a:spcAft>
                <a:spcPts val="0"/>
              </a:spcAft>
            </a:pPr>
            <a:r>
              <a:rPr lang="en-US" altLang="en-US" dirty="0"/>
              <a:t>Probability of failure of new disks is quite low, corresponding to a</a:t>
            </a:r>
            <a:br>
              <a:rPr lang="en-US" altLang="en-US" dirty="0"/>
            </a:br>
            <a:r>
              <a:rPr lang="ja-JP" altLang="en-US" dirty="0"/>
              <a:t>“</a:t>
            </a:r>
            <a:r>
              <a:rPr lang="en-US" altLang="ja-JP" dirty="0"/>
              <a:t>theoretical MTTF</a:t>
            </a:r>
            <a:r>
              <a:rPr lang="ja-JP" altLang="en-US" dirty="0"/>
              <a:t>”</a:t>
            </a:r>
            <a:r>
              <a:rPr lang="en-US" altLang="ja-JP" dirty="0"/>
              <a:t> of 500,000 to 1,200,000 hours for a new disk</a:t>
            </a:r>
          </a:p>
          <a:p>
            <a:pPr lvl="2">
              <a:spcAft>
                <a:spcPts val="0"/>
              </a:spcAft>
            </a:pPr>
            <a:r>
              <a:rPr lang="en-US" altLang="en-US" dirty="0"/>
              <a:t>E.g., an MTTF of 1,200,000 hours for a new disk means that given 1000 relatively new disks, on an average one will fail every 1200 hours</a:t>
            </a:r>
          </a:p>
          <a:p>
            <a:pPr lvl="1">
              <a:spcAft>
                <a:spcPts val="0"/>
              </a:spcAft>
            </a:pPr>
            <a:r>
              <a:rPr lang="en-US" altLang="en-US" dirty="0"/>
              <a:t>MTTF decreases as disk ages</a:t>
            </a:r>
          </a:p>
          <a:p>
            <a:pPr lvl="1">
              <a:spcAft>
                <a:spcPts val="0"/>
              </a:spcAft>
              <a:buNone/>
            </a:pPr>
            <a:endParaRPr lang="en-US" altLang="en-US" dirty="0"/>
          </a:p>
          <a:p>
            <a:endParaRPr lang="en-US" altLang="en-US" dirty="0"/>
          </a:p>
        </p:txBody>
      </p:sp>
    </p:spTree>
    <p:extLst>
      <p:ext uri="{BB962C8B-B14F-4D97-AF65-F5344CB8AC3E}">
        <p14:creationId xmlns:p14="http://schemas.microsoft.com/office/powerpoint/2010/main" val="636376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F06C7DB5-89E7-497C-92FD-1B54E947318F}"/>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Flash Storage</a:t>
            </a:r>
          </a:p>
        </p:txBody>
      </p:sp>
      <p:sp>
        <p:nvSpPr>
          <p:cNvPr id="43011" name="Rectangle 3">
            <a:extLst>
              <a:ext uri="{FF2B5EF4-FFF2-40B4-BE49-F238E27FC236}">
                <a16:creationId xmlns:a16="http://schemas.microsoft.com/office/drawing/2014/main" id="{CF9381D8-4256-4AB1-8E41-15DB43BE2A0E}"/>
              </a:ext>
            </a:extLst>
          </p:cNvPr>
          <p:cNvSpPr>
            <a:spLocks noGrp="1" noChangeArrowheads="1"/>
          </p:cNvSpPr>
          <p:nvPr>
            <p:ph idx="1"/>
          </p:nvPr>
        </p:nvSpPr>
        <p:spPr>
          <a:xfrm>
            <a:off x="1719263" y="913675"/>
            <a:ext cx="5734356" cy="3482479"/>
          </a:xfrm>
        </p:spPr>
        <p:txBody>
          <a:bodyPr/>
          <a:lstStyle/>
          <a:p>
            <a:pPr>
              <a:lnSpc>
                <a:spcPct val="90000"/>
              </a:lnSpc>
              <a:spcAft>
                <a:spcPts val="0"/>
              </a:spcAft>
            </a:pPr>
            <a:r>
              <a:rPr lang="en-US" altLang="en-US" dirty="0"/>
              <a:t>NOR flash vs NAND flash</a:t>
            </a:r>
          </a:p>
          <a:p>
            <a:pPr>
              <a:lnSpc>
                <a:spcPct val="90000"/>
              </a:lnSpc>
              <a:spcAft>
                <a:spcPts val="0"/>
              </a:spcAft>
            </a:pPr>
            <a:r>
              <a:rPr lang="en-US" altLang="en-US" dirty="0"/>
              <a:t>NAND flash </a:t>
            </a:r>
          </a:p>
          <a:p>
            <a:pPr lvl="1">
              <a:lnSpc>
                <a:spcPct val="90000"/>
              </a:lnSpc>
              <a:spcAft>
                <a:spcPts val="0"/>
              </a:spcAft>
            </a:pPr>
            <a:r>
              <a:rPr lang="en-US" altLang="en-US" dirty="0"/>
              <a:t>used widely for storage, cheaper than NOR flash</a:t>
            </a:r>
          </a:p>
          <a:p>
            <a:pPr lvl="1">
              <a:lnSpc>
                <a:spcPct val="90000"/>
              </a:lnSpc>
              <a:spcAft>
                <a:spcPts val="0"/>
              </a:spcAft>
            </a:pPr>
            <a:r>
              <a:rPr lang="en-US" altLang="en-US" dirty="0"/>
              <a:t>requires page-at-a-time read (page: 512 bytes to 4 KB)</a:t>
            </a:r>
          </a:p>
          <a:p>
            <a:pPr lvl="2">
              <a:spcAft>
                <a:spcPts val="0"/>
              </a:spcAft>
            </a:pPr>
            <a:r>
              <a:rPr lang="en-US" altLang="en-US" dirty="0"/>
              <a:t>20 to 100 microseconds for a page read</a:t>
            </a:r>
          </a:p>
          <a:p>
            <a:pPr lvl="2">
              <a:spcAft>
                <a:spcPts val="0"/>
              </a:spcAft>
            </a:pPr>
            <a:r>
              <a:rPr lang="en-US" altLang="en-US" dirty="0"/>
              <a:t>Not much difference between sequential and random read</a:t>
            </a:r>
          </a:p>
          <a:p>
            <a:pPr lvl="1">
              <a:spcAft>
                <a:spcPts val="0"/>
              </a:spcAft>
            </a:pPr>
            <a:r>
              <a:rPr lang="en-US" altLang="en-US" dirty="0"/>
              <a:t>Page can only be written once</a:t>
            </a:r>
          </a:p>
          <a:p>
            <a:pPr lvl="2">
              <a:spcAft>
                <a:spcPts val="0"/>
              </a:spcAft>
            </a:pPr>
            <a:r>
              <a:rPr lang="en-US" altLang="en-US" dirty="0"/>
              <a:t>Must be erased to allow rewrite</a:t>
            </a:r>
          </a:p>
          <a:p>
            <a:pPr>
              <a:spcAft>
                <a:spcPts val="0"/>
              </a:spcAft>
            </a:pPr>
            <a:r>
              <a:rPr lang="en-US" altLang="en-US" b="1" dirty="0">
                <a:solidFill>
                  <a:srgbClr val="002060"/>
                </a:solidFill>
              </a:rPr>
              <a:t>Solid state disks</a:t>
            </a:r>
            <a:r>
              <a:rPr lang="en-US" altLang="en-US" dirty="0"/>
              <a:t> </a:t>
            </a:r>
          </a:p>
          <a:p>
            <a:pPr lvl="1">
              <a:spcAft>
                <a:spcPts val="0"/>
              </a:spcAft>
            </a:pPr>
            <a:r>
              <a:rPr lang="en-US" altLang="en-US" dirty="0"/>
              <a:t>Use standard block-oriented disk interfaces, but store data on multiple flash storage devices internally</a:t>
            </a:r>
          </a:p>
          <a:p>
            <a:pPr lvl="1">
              <a:spcAft>
                <a:spcPts val="0"/>
              </a:spcAft>
            </a:pPr>
            <a:r>
              <a:rPr lang="en-US" altLang="en-US" dirty="0"/>
              <a:t>Transfer rate of up to 500 MB/sec using SATA, and </a:t>
            </a:r>
            <a:br>
              <a:rPr lang="en-US" altLang="en-US" dirty="0"/>
            </a:br>
            <a:r>
              <a:rPr lang="en-US" altLang="en-US" dirty="0"/>
              <a:t>up to 3 GB/sec using </a:t>
            </a:r>
            <a:r>
              <a:rPr lang="en-US" altLang="en-US" dirty="0" err="1"/>
              <a:t>NVMe</a:t>
            </a:r>
            <a:r>
              <a:rPr lang="en-US" altLang="en-US" dirty="0"/>
              <a:t> PCIe</a:t>
            </a:r>
          </a:p>
        </p:txBody>
      </p:sp>
    </p:spTree>
    <p:extLst>
      <p:ext uri="{BB962C8B-B14F-4D97-AF65-F5344CB8AC3E}">
        <p14:creationId xmlns:p14="http://schemas.microsoft.com/office/powerpoint/2010/main" val="519743320"/>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70D2D6EE-D850-450C-BE5A-78C682873E9D}"/>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Flash Storage (Cont.)</a:t>
            </a:r>
          </a:p>
        </p:txBody>
      </p:sp>
      <p:sp>
        <p:nvSpPr>
          <p:cNvPr id="44035" name="Rectangle 3">
            <a:extLst>
              <a:ext uri="{FF2B5EF4-FFF2-40B4-BE49-F238E27FC236}">
                <a16:creationId xmlns:a16="http://schemas.microsoft.com/office/drawing/2014/main" id="{06D8C081-0169-485C-B5B4-6929C9576EB4}"/>
              </a:ext>
            </a:extLst>
          </p:cNvPr>
          <p:cNvSpPr>
            <a:spLocks noGrp="1" noChangeArrowheads="1"/>
          </p:cNvSpPr>
          <p:nvPr>
            <p:ph type="body" idx="1"/>
          </p:nvPr>
        </p:nvSpPr>
        <p:spPr>
          <a:xfrm>
            <a:off x="1719263" y="686991"/>
            <a:ext cx="5790982" cy="4018360"/>
          </a:xfrm>
        </p:spPr>
        <p:txBody>
          <a:bodyPr/>
          <a:lstStyle/>
          <a:p>
            <a:r>
              <a:rPr lang="en-US" altLang="en-US" dirty="0"/>
              <a:t>Erase happens in units of </a:t>
            </a:r>
            <a:r>
              <a:rPr lang="en-US" altLang="en-US" b="1" dirty="0">
                <a:solidFill>
                  <a:srgbClr val="002060"/>
                </a:solidFill>
              </a:rPr>
              <a:t>erase block </a:t>
            </a:r>
          </a:p>
          <a:p>
            <a:pPr lvl="1"/>
            <a:r>
              <a:rPr lang="en-US" altLang="en-US" dirty="0"/>
              <a:t>Takes 2 to 5 </a:t>
            </a:r>
            <a:r>
              <a:rPr lang="en-US" altLang="en-US" dirty="0" err="1"/>
              <a:t>millisecs</a:t>
            </a:r>
            <a:endParaRPr lang="en-US" altLang="en-US" dirty="0"/>
          </a:p>
          <a:p>
            <a:pPr lvl="1"/>
            <a:r>
              <a:rPr lang="en-US" altLang="en-US" dirty="0"/>
              <a:t>Erase block typically 256 KB to 1 MB (128 to 256 pages)</a:t>
            </a:r>
          </a:p>
          <a:p>
            <a:r>
              <a:rPr lang="en-US" altLang="en-US" b="1" dirty="0">
                <a:solidFill>
                  <a:srgbClr val="002060"/>
                </a:solidFill>
              </a:rPr>
              <a:t>Remapping</a:t>
            </a:r>
            <a:r>
              <a:rPr lang="en-US" altLang="en-US" dirty="0"/>
              <a:t> of logical page addresses to physical page addresses avoids waiting for erase</a:t>
            </a:r>
          </a:p>
          <a:p>
            <a:r>
              <a:rPr lang="en-US" altLang="en-US" b="1" dirty="0">
                <a:solidFill>
                  <a:srgbClr val="002060"/>
                </a:solidFill>
              </a:rPr>
              <a:t>Flash translation table</a:t>
            </a:r>
            <a:r>
              <a:rPr lang="en-US" altLang="en-US" dirty="0">
                <a:solidFill>
                  <a:srgbClr val="002060"/>
                </a:solidFill>
              </a:rPr>
              <a:t> </a:t>
            </a:r>
            <a:r>
              <a:rPr lang="en-US" altLang="en-US" dirty="0"/>
              <a:t>tracks mapping</a:t>
            </a:r>
          </a:p>
          <a:p>
            <a:pPr lvl="1"/>
            <a:r>
              <a:rPr lang="en-US" altLang="en-US" dirty="0"/>
              <a:t>also stored in a label field of flash page</a:t>
            </a:r>
          </a:p>
          <a:p>
            <a:pPr lvl="1"/>
            <a:r>
              <a:rPr lang="en-US" altLang="en-US" dirty="0"/>
              <a:t>remapping carried out by </a:t>
            </a:r>
            <a:r>
              <a:rPr lang="en-US" altLang="en-US" b="1" dirty="0">
                <a:solidFill>
                  <a:srgbClr val="002060"/>
                </a:solidFill>
              </a:rPr>
              <a:t>flash translation layer</a:t>
            </a:r>
          </a:p>
          <a:p>
            <a:pPr lvl="1"/>
            <a:endParaRPr lang="en-US" altLang="en-US" b="1" dirty="0">
              <a:solidFill>
                <a:srgbClr val="002060"/>
              </a:solidFill>
            </a:endParaRPr>
          </a:p>
          <a:p>
            <a:pPr lvl="1"/>
            <a:endParaRPr lang="en-US" altLang="en-US" b="1" dirty="0">
              <a:solidFill>
                <a:srgbClr val="002060"/>
              </a:solidFill>
            </a:endParaRPr>
          </a:p>
          <a:p>
            <a:pPr lvl="1"/>
            <a:endParaRPr lang="en-US" altLang="en-US" b="1" dirty="0">
              <a:solidFill>
                <a:srgbClr val="002060"/>
              </a:solidFill>
            </a:endParaRPr>
          </a:p>
          <a:p>
            <a:pPr lvl="1"/>
            <a:endParaRPr lang="en-US" altLang="en-US" b="1" dirty="0">
              <a:solidFill>
                <a:srgbClr val="002060"/>
              </a:solidFill>
            </a:endParaRPr>
          </a:p>
          <a:p>
            <a:pPr marL="342900" lvl="1" indent="0">
              <a:buNone/>
            </a:pPr>
            <a:endParaRPr lang="en-US" altLang="en-US" b="1" dirty="0">
              <a:solidFill>
                <a:srgbClr val="002060"/>
              </a:solidFill>
            </a:endParaRPr>
          </a:p>
          <a:p>
            <a:r>
              <a:rPr lang="en-US" altLang="en-US" dirty="0"/>
              <a:t>After 100,000 to 1,000,000 erases, erase block becomes unreliable and cannot be used</a:t>
            </a:r>
          </a:p>
          <a:p>
            <a:pPr lvl="1"/>
            <a:r>
              <a:rPr lang="en-US" altLang="en-US" b="1" dirty="0">
                <a:solidFill>
                  <a:srgbClr val="002060"/>
                </a:solidFill>
              </a:rPr>
              <a:t>wear leveling</a:t>
            </a:r>
          </a:p>
        </p:txBody>
      </p:sp>
      <p:pic>
        <p:nvPicPr>
          <p:cNvPr id="3" name="Picture 2"/>
          <p:cNvPicPr>
            <a:picLocks noChangeAspect="1"/>
          </p:cNvPicPr>
          <p:nvPr/>
        </p:nvPicPr>
        <p:blipFill>
          <a:blip r:embed="rId3"/>
          <a:stretch>
            <a:fillRect/>
          </a:stretch>
        </p:blipFill>
        <p:spPr>
          <a:xfrm>
            <a:off x="2844397" y="2755018"/>
            <a:ext cx="3179375" cy="1207904"/>
          </a:xfrm>
          <a:prstGeom prst="rect">
            <a:avLst/>
          </a:prstGeom>
        </p:spPr>
      </p:pic>
    </p:spTree>
    <p:extLst>
      <p:ext uri="{BB962C8B-B14F-4D97-AF65-F5344CB8AC3E}">
        <p14:creationId xmlns:p14="http://schemas.microsoft.com/office/powerpoint/2010/main" val="1551327010"/>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3F49-405A-4257-8C30-F15F5C785763}"/>
              </a:ext>
            </a:extLst>
          </p:cNvPr>
          <p:cNvSpPr>
            <a:spLocks noGrp="1"/>
          </p:cNvSpPr>
          <p:nvPr>
            <p:ph type="title"/>
          </p:nvPr>
        </p:nvSpPr>
        <p:spPr/>
        <p:txBody>
          <a:bodyPr/>
          <a:lstStyle/>
          <a:p>
            <a:r>
              <a:rPr lang="en-IN" dirty="0"/>
              <a:t>SSD Performance Metrics</a:t>
            </a:r>
          </a:p>
        </p:txBody>
      </p:sp>
      <p:sp>
        <p:nvSpPr>
          <p:cNvPr id="3" name="Content Placeholder 2">
            <a:extLst>
              <a:ext uri="{FF2B5EF4-FFF2-40B4-BE49-F238E27FC236}">
                <a16:creationId xmlns:a16="http://schemas.microsoft.com/office/drawing/2014/main" id="{2A7BA41C-E6B8-4FCD-A5F7-BB848A2A0F1D}"/>
              </a:ext>
            </a:extLst>
          </p:cNvPr>
          <p:cNvSpPr>
            <a:spLocks noGrp="1"/>
          </p:cNvSpPr>
          <p:nvPr>
            <p:ph idx="1"/>
          </p:nvPr>
        </p:nvSpPr>
        <p:spPr>
          <a:xfrm>
            <a:off x="1719263" y="820342"/>
            <a:ext cx="5728064" cy="3619775"/>
          </a:xfrm>
        </p:spPr>
        <p:txBody>
          <a:bodyPr/>
          <a:lstStyle/>
          <a:p>
            <a:r>
              <a:rPr lang="en-IN" dirty="0"/>
              <a:t>Random reads/writes per second</a:t>
            </a:r>
          </a:p>
          <a:p>
            <a:pPr lvl="1"/>
            <a:r>
              <a:rPr lang="en-IN" dirty="0"/>
              <a:t>Typical 4 KB reads:  10,000 reads per second (10,000 IOPS)</a:t>
            </a:r>
          </a:p>
          <a:p>
            <a:pPr lvl="1"/>
            <a:r>
              <a:rPr lang="en-IN" dirty="0"/>
              <a:t>Typical  4KB writes: 40,000 IOPS</a:t>
            </a:r>
          </a:p>
          <a:p>
            <a:pPr lvl="1"/>
            <a:r>
              <a:rPr lang="en-IN" dirty="0"/>
              <a:t>SSDs support parallel reads</a:t>
            </a:r>
          </a:p>
          <a:p>
            <a:pPr lvl="2"/>
            <a:r>
              <a:rPr lang="en-IN" dirty="0"/>
              <a:t>Typical 4KB reads: </a:t>
            </a:r>
          </a:p>
          <a:p>
            <a:pPr lvl="3"/>
            <a:r>
              <a:rPr lang="en-IN" dirty="0"/>
              <a:t>100,000 IOPS with 32 requests in parallel (QD-32) on SATA</a:t>
            </a:r>
          </a:p>
          <a:p>
            <a:pPr lvl="3"/>
            <a:r>
              <a:rPr lang="en-IN" dirty="0"/>
              <a:t>350,000 IOPS with QD-32 on </a:t>
            </a:r>
            <a:r>
              <a:rPr lang="en-IN" dirty="0" err="1"/>
              <a:t>NVMe</a:t>
            </a:r>
            <a:r>
              <a:rPr lang="en-IN" dirty="0"/>
              <a:t> PCIe</a:t>
            </a:r>
          </a:p>
          <a:p>
            <a:pPr lvl="2"/>
            <a:r>
              <a:rPr lang="en-IN" dirty="0"/>
              <a:t>Typical 4KB writes:</a:t>
            </a:r>
          </a:p>
          <a:p>
            <a:pPr lvl="3"/>
            <a:r>
              <a:rPr lang="en-IN" dirty="0"/>
              <a:t>100,000 IOPS with QD-32, even higher on some models</a:t>
            </a:r>
          </a:p>
          <a:p>
            <a:r>
              <a:rPr lang="en-IN" dirty="0"/>
              <a:t> Data transfer rate for sequential reads/writes</a:t>
            </a:r>
          </a:p>
          <a:p>
            <a:pPr lvl="1"/>
            <a:r>
              <a:rPr lang="en-IN" dirty="0"/>
              <a:t>400 MB/sec for SATA3, 2 to 3 GB/sec using </a:t>
            </a:r>
            <a:r>
              <a:rPr lang="en-IN" dirty="0" err="1"/>
              <a:t>NVMe</a:t>
            </a:r>
            <a:r>
              <a:rPr lang="en-IN" dirty="0"/>
              <a:t> PCIe</a:t>
            </a:r>
          </a:p>
          <a:p>
            <a:r>
              <a:rPr lang="en-IN" b="1" dirty="0"/>
              <a:t>Hybrid disks</a:t>
            </a:r>
            <a:r>
              <a:rPr lang="en-IN" dirty="0"/>
              <a:t>: combine small amount of flash cache with larger magnetic disk</a:t>
            </a:r>
          </a:p>
        </p:txBody>
      </p:sp>
    </p:spTree>
    <p:extLst>
      <p:ext uri="{BB962C8B-B14F-4D97-AF65-F5344CB8AC3E}">
        <p14:creationId xmlns:p14="http://schemas.microsoft.com/office/powerpoint/2010/main" val="394575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6B19D-9ABA-4BD3-844E-7CD1F0DF2FFF}"/>
              </a:ext>
            </a:extLst>
          </p:cNvPr>
          <p:cNvSpPr>
            <a:spLocks noGrp="1"/>
          </p:cNvSpPr>
          <p:nvPr>
            <p:ph type="title"/>
          </p:nvPr>
        </p:nvSpPr>
        <p:spPr/>
        <p:txBody>
          <a:bodyPr/>
          <a:lstStyle/>
          <a:p>
            <a:r>
              <a:rPr lang="en-IN" dirty="0"/>
              <a:t>Storage Class Memory</a:t>
            </a:r>
          </a:p>
        </p:txBody>
      </p:sp>
      <p:sp>
        <p:nvSpPr>
          <p:cNvPr id="3" name="Content Placeholder 2">
            <a:extLst>
              <a:ext uri="{FF2B5EF4-FFF2-40B4-BE49-F238E27FC236}">
                <a16:creationId xmlns:a16="http://schemas.microsoft.com/office/drawing/2014/main" id="{D1802700-F9A5-42A6-A266-4C077076FE44}"/>
              </a:ext>
            </a:extLst>
          </p:cNvPr>
          <p:cNvSpPr>
            <a:spLocks noGrp="1"/>
          </p:cNvSpPr>
          <p:nvPr>
            <p:ph idx="1"/>
          </p:nvPr>
        </p:nvSpPr>
        <p:spPr>
          <a:xfrm>
            <a:off x="1719263" y="843175"/>
            <a:ext cx="5816149" cy="2585825"/>
          </a:xfrm>
        </p:spPr>
        <p:txBody>
          <a:bodyPr/>
          <a:lstStyle/>
          <a:p>
            <a:pPr>
              <a:spcAft>
                <a:spcPts val="0"/>
              </a:spcAft>
            </a:pPr>
            <a:r>
              <a:rPr lang="en-IN" dirty="0"/>
              <a:t>3D-XPoint memory technology pioneered by Intel</a:t>
            </a:r>
          </a:p>
          <a:p>
            <a:pPr>
              <a:spcAft>
                <a:spcPts val="0"/>
              </a:spcAft>
            </a:pPr>
            <a:r>
              <a:rPr lang="en-IN" dirty="0"/>
              <a:t>Available as Intel </a:t>
            </a:r>
            <a:r>
              <a:rPr lang="en-IN" dirty="0" err="1"/>
              <a:t>Optane</a:t>
            </a:r>
            <a:endParaRPr lang="en-IN" dirty="0"/>
          </a:p>
          <a:p>
            <a:pPr lvl="1">
              <a:spcAft>
                <a:spcPts val="0"/>
              </a:spcAft>
            </a:pPr>
            <a:r>
              <a:rPr lang="en-IN" dirty="0"/>
              <a:t>SSD interface shipped from 2017</a:t>
            </a:r>
          </a:p>
          <a:p>
            <a:pPr lvl="2">
              <a:spcAft>
                <a:spcPts val="0"/>
              </a:spcAft>
            </a:pPr>
            <a:r>
              <a:rPr lang="en-IN" dirty="0"/>
              <a:t>Allows lower latency than flash SSDs</a:t>
            </a:r>
          </a:p>
          <a:p>
            <a:pPr lvl="1">
              <a:spcAft>
                <a:spcPts val="0"/>
              </a:spcAft>
            </a:pPr>
            <a:r>
              <a:rPr lang="en-IN" dirty="0"/>
              <a:t>Non-volatile memory interface announced in 2018</a:t>
            </a:r>
          </a:p>
          <a:p>
            <a:pPr lvl="2">
              <a:spcAft>
                <a:spcPts val="0"/>
              </a:spcAft>
            </a:pPr>
            <a:r>
              <a:rPr lang="en-IN" dirty="0"/>
              <a:t>Supports direct access to words, at speeds comparable to main-memory speeds</a:t>
            </a:r>
          </a:p>
        </p:txBody>
      </p:sp>
    </p:spTree>
    <p:extLst>
      <p:ext uri="{BB962C8B-B14F-4D97-AF65-F5344CB8AC3E}">
        <p14:creationId xmlns:p14="http://schemas.microsoft.com/office/powerpoint/2010/main" val="2697297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7166"/>
            <a:ext cx="8239126" cy="3877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a:ea typeface="ＭＳ Ｐゴシック" charset="-128"/>
                <a:cs typeface="+mj-cs"/>
              </a:rPr>
              <a:t>I/O Architecture</a:t>
            </a:r>
            <a:endParaRPr kumimoji="0" lang="en-US" sz="2400" b="0" i="0" u="none" strike="noStrike" kern="1200" cap="none" spc="0" normalizeH="0" baseline="0" noProof="0" dirty="0">
              <a:ln>
                <a:noFill/>
              </a:ln>
              <a:solidFill>
                <a:prstClr val="white"/>
              </a:solidFill>
              <a:effectLst/>
              <a:uLnTx/>
              <a:uFillTx/>
              <a:latin typeface="Calibri"/>
              <a:ea typeface="ＭＳ Ｐゴシック" charset="-128"/>
              <a:cs typeface="+mj-cs"/>
            </a:endParaRPr>
          </a:p>
        </p:txBody>
      </p:sp>
      <p:sp>
        <p:nvSpPr>
          <p:cNvPr id="3" name="Title 1"/>
          <p:cNvSpPr txBox="1">
            <a:spLocks/>
          </p:cNvSpPr>
          <p:nvPr/>
        </p:nvSpPr>
        <p:spPr>
          <a:xfrm>
            <a:off x="415351" y="784878"/>
            <a:ext cx="2743200" cy="2743200"/>
          </a:xfrm>
          <a:prstGeom prst="roundRect">
            <a:avLst>
              <a:gd name="adj" fmla="val 2752"/>
            </a:avLst>
          </a:prstGeom>
        </p:spPr>
        <p:txBody>
          <a:bodyPr>
            <a:noAutofit/>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R</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edundant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A</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rray</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of</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I</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ndependent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D</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isks</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(RAID)</a:t>
            </a:r>
            <a:endParaRPr kumimoji="0" lang="en-US" sz="3200" b="0" i="0" u="none" strike="noStrike" kern="1200" cap="none" spc="0" normalizeH="0" baseline="0" noProof="0" dirty="0">
              <a:ln>
                <a:noFill/>
              </a:ln>
              <a:solidFill>
                <a:prstClr val="black"/>
              </a:solidFill>
              <a:effectLst/>
              <a:uLnTx/>
              <a:uFillTx/>
              <a:latin typeface="Calibri"/>
              <a:ea typeface="ＭＳ Ｐゴシック" charset="-128"/>
              <a:cs typeface="+mj-cs"/>
            </a:endParaRPr>
          </a:p>
        </p:txBody>
      </p:sp>
      <p:pic>
        <p:nvPicPr>
          <p:cNvPr id="4" name="Picture 3"/>
          <p:cNvPicPr>
            <a:picLocks noChangeAspect="1"/>
          </p:cNvPicPr>
          <p:nvPr/>
        </p:nvPicPr>
        <p:blipFill>
          <a:blip r:embed="rId2"/>
          <a:stretch>
            <a:fillRect/>
          </a:stretch>
        </p:blipFill>
        <p:spPr>
          <a:xfrm>
            <a:off x="6440606" y="644714"/>
            <a:ext cx="2609753" cy="1957315"/>
          </a:xfrm>
          <a:prstGeom prst="rect">
            <a:avLst/>
          </a:prstGeom>
        </p:spPr>
      </p:pic>
      <p:pic>
        <p:nvPicPr>
          <p:cNvPr id="5" name="Picture 4"/>
          <p:cNvPicPr>
            <a:picLocks noChangeAspect="1"/>
          </p:cNvPicPr>
          <p:nvPr/>
        </p:nvPicPr>
        <p:blipFill>
          <a:blip r:embed="rId3"/>
          <a:stretch>
            <a:fillRect/>
          </a:stretch>
        </p:blipFill>
        <p:spPr>
          <a:xfrm>
            <a:off x="3690556" y="514350"/>
            <a:ext cx="2218045" cy="2218045"/>
          </a:xfrm>
          <a:prstGeom prst="rect">
            <a:avLst/>
          </a:prstGeom>
        </p:spPr>
      </p:pic>
      <p:pic>
        <p:nvPicPr>
          <p:cNvPr id="6" name="Picture 5"/>
          <p:cNvPicPr>
            <a:picLocks noChangeAspect="1"/>
          </p:cNvPicPr>
          <p:nvPr/>
        </p:nvPicPr>
        <p:blipFill>
          <a:blip r:embed="rId4"/>
          <a:stretch>
            <a:fillRect/>
          </a:stretch>
        </p:blipFill>
        <p:spPr>
          <a:xfrm>
            <a:off x="4038600" y="2478796"/>
            <a:ext cx="3910272" cy="2098563"/>
          </a:xfrm>
          <a:prstGeom prst="rect">
            <a:avLst/>
          </a:prstGeom>
        </p:spPr>
      </p:pic>
    </p:spTree>
    <p:extLst>
      <p:ext uri="{BB962C8B-B14F-4D97-AF65-F5344CB8AC3E}">
        <p14:creationId xmlns:p14="http://schemas.microsoft.com/office/powerpoint/2010/main" val="330975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RAID </a:t>
            </a:r>
            <a:r>
              <a:rPr lang="en-US" sz="1600" dirty="0">
                <a:solidFill>
                  <a:schemeClr val="bg1"/>
                </a:solidFill>
              </a:rPr>
              <a:t>(https://</a:t>
            </a:r>
            <a:r>
              <a:rPr lang="en-US" sz="1600" dirty="0" err="1">
                <a:solidFill>
                  <a:schemeClr val="bg1"/>
                </a:solidFill>
              </a:rPr>
              <a:t>en.wikipedia.org</a:t>
            </a:r>
            <a:r>
              <a:rPr lang="en-US" sz="1600" dirty="0">
                <a:solidFill>
                  <a:schemeClr val="bg1"/>
                </a:solidFill>
              </a:rPr>
              <a:t>/wiki/RAID)</a:t>
            </a:r>
            <a:endParaRPr lang="en-US" dirty="0">
              <a:solidFill>
                <a:schemeClr val="bg1"/>
              </a:solidFill>
            </a:endParaRPr>
          </a:p>
        </p:txBody>
      </p:sp>
      <p:sp>
        <p:nvSpPr>
          <p:cNvPr id="3" name="Content Placeholder 2"/>
          <p:cNvSpPr>
            <a:spLocks noGrp="1"/>
          </p:cNvSpPr>
          <p:nvPr>
            <p:ph sz="half" idx="1"/>
          </p:nvPr>
        </p:nvSpPr>
        <p:spPr>
          <a:xfrm>
            <a:off x="457199" y="709685"/>
            <a:ext cx="8413845" cy="3805560"/>
          </a:xfrm>
        </p:spPr>
        <p:txBody>
          <a:bodyPr>
            <a:normAutofit fontScale="85000" lnSpcReduction="20000"/>
          </a:bodyPr>
          <a:lstStyle/>
          <a:p>
            <a:pPr marL="0" indent="0">
              <a:lnSpc>
                <a:spcPct val="120000"/>
              </a:lnSpc>
              <a:spcBef>
                <a:spcPts val="0"/>
              </a:spcBef>
              <a:spcAft>
                <a:spcPts val="100"/>
              </a:spcAft>
              <a:buNone/>
            </a:pPr>
            <a:r>
              <a:rPr lang="en-US" b="1" dirty="0"/>
              <a:t>“RAID</a:t>
            </a:r>
            <a:r>
              <a:rPr lang="en-US" dirty="0"/>
              <a:t> (</a:t>
            </a:r>
            <a:r>
              <a:rPr lang="en-US" b="1" dirty="0"/>
              <a:t>redundant array of independent disks</a:t>
            </a:r>
            <a:r>
              <a:rPr lang="en-US" dirty="0"/>
              <a:t>) is a data </a:t>
            </a:r>
            <a:r>
              <a:rPr lang="en-US" dirty="0">
                <a:hlinkClick r:id="rId2" tooltip="Storage virtualization"/>
              </a:rPr>
              <a:t>storage virtualization</a:t>
            </a:r>
            <a:r>
              <a:rPr lang="en-US" dirty="0"/>
              <a:t> technology that combines multiple physical </a:t>
            </a:r>
            <a:r>
              <a:rPr lang="en-US" dirty="0">
                <a:hlinkClick r:id="rId3" tooltip="Disk drive"/>
              </a:rPr>
              <a:t>disk drive</a:t>
            </a:r>
            <a:r>
              <a:rPr lang="en-US" dirty="0"/>
              <a:t> components into a single logical unit for the purposes of </a:t>
            </a:r>
            <a:r>
              <a:rPr lang="en-US" dirty="0">
                <a:hlinkClick r:id="rId4" tooltip="Data redundancy"/>
              </a:rPr>
              <a:t>data redundancy</a:t>
            </a:r>
            <a:r>
              <a:rPr lang="en-US" dirty="0"/>
              <a:t>, performance improvement, or both. (</a:t>
            </a:r>
            <a:r>
              <a:rPr lang="mr-IN" dirty="0"/>
              <a:t>…</a:t>
            </a:r>
            <a:r>
              <a:rPr lang="en-US" dirty="0"/>
              <a:t>) </a:t>
            </a:r>
            <a:br>
              <a:rPr lang="en-US" dirty="0"/>
            </a:br>
            <a:endParaRPr lang="en-US" dirty="0"/>
          </a:p>
          <a:p>
            <a:pPr marL="0" indent="0">
              <a:lnSpc>
                <a:spcPct val="120000"/>
              </a:lnSpc>
              <a:spcBef>
                <a:spcPts val="0"/>
              </a:spcBef>
              <a:spcAft>
                <a:spcPts val="100"/>
              </a:spcAft>
              <a:buNone/>
            </a:pPr>
            <a:r>
              <a:rPr lang="en-US" dirty="0">
                <a:hlinkClick r:id="rId5" tooltip="RAID 0"/>
              </a:rPr>
              <a:t>RAID 0</a:t>
            </a:r>
            <a:r>
              <a:rPr lang="en-US" dirty="0"/>
              <a:t> consists of </a:t>
            </a:r>
            <a:r>
              <a:rPr lang="en-US" dirty="0">
                <a:hlinkClick r:id="rId6" tooltip="Data striping"/>
              </a:rPr>
              <a:t>striping</a:t>
            </a:r>
            <a:r>
              <a:rPr lang="en-US" dirty="0"/>
              <a:t>, without </a:t>
            </a:r>
            <a:r>
              <a:rPr lang="en-US" dirty="0">
                <a:hlinkClick r:id="rId7" tooltip="Disk mirroring"/>
              </a:rPr>
              <a:t>mirroring</a:t>
            </a:r>
            <a:r>
              <a:rPr lang="en-US" dirty="0"/>
              <a:t> or </a:t>
            </a:r>
            <a:r>
              <a:rPr lang="en-US" dirty="0">
                <a:hlinkClick r:id="rId8" tooltip="Parity bit"/>
              </a:rPr>
              <a:t>parity</a:t>
            </a:r>
            <a:r>
              <a:rPr lang="en-US" dirty="0"/>
              <a:t>. (</a:t>
            </a:r>
            <a:r>
              <a:rPr lang="mr-IN" dirty="0"/>
              <a:t>…</a:t>
            </a:r>
            <a:r>
              <a:rPr lang="en-US" dirty="0"/>
              <a:t>)</a:t>
            </a:r>
          </a:p>
          <a:p>
            <a:pPr marL="0" indent="0">
              <a:lnSpc>
                <a:spcPct val="120000"/>
              </a:lnSpc>
              <a:spcBef>
                <a:spcPts val="0"/>
              </a:spcBef>
              <a:spcAft>
                <a:spcPts val="100"/>
              </a:spcAft>
              <a:buNone/>
            </a:pPr>
            <a:r>
              <a:rPr lang="en-US" dirty="0">
                <a:hlinkClick r:id="rId9" tooltip="RAID 1"/>
              </a:rPr>
              <a:t>RAID 1</a:t>
            </a:r>
            <a:r>
              <a:rPr lang="en-US" dirty="0"/>
              <a:t> consists of data mirroring, without parity or striping. (</a:t>
            </a:r>
            <a:r>
              <a:rPr lang="mr-IN" dirty="0"/>
              <a:t>…</a:t>
            </a:r>
            <a:r>
              <a:rPr lang="en-US" dirty="0"/>
              <a:t>)</a:t>
            </a:r>
          </a:p>
          <a:p>
            <a:pPr marL="0" indent="0">
              <a:lnSpc>
                <a:spcPct val="120000"/>
              </a:lnSpc>
              <a:spcBef>
                <a:spcPts val="0"/>
              </a:spcBef>
              <a:spcAft>
                <a:spcPts val="100"/>
              </a:spcAft>
              <a:buNone/>
            </a:pPr>
            <a:r>
              <a:rPr lang="en-US" dirty="0">
                <a:hlinkClick r:id="rId10" tooltip="RAID 2"/>
              </a:rPr>
              <a:t>RAID 2</a:t>
            </a:r>
            <a:r>
              <a:rPr lang="en-US" dirty="0"/>
              <a:t> consists of bit-level striping with dedicated </a:t>
            </a:r>
            <a:r>
              <a:rPr lang="en-US" dirty="0">
                <a:hlinkClick r:id="rId11" tooltip="Hamming code"/>
              </a:rPr>
              <a:t>Hamming-code</a:t>
            </a:r>
            <a:r>
              <a:rPr lang="en-US" dirty="0"/>
              <a:t> parity. (</a:t>
            </a:r>
            <a:r>
              <a:rPr lang="mr-IN" dirty="0"/>
              <a:t>…</a:t>
            </a:r>
            <a:r>
              <a:rPr lang="en-US" dirty="0"/>
              <a:t>)</a:t>
            </a:r>
          </a:p>
          <a:p>
            <a:pPr marL="0" indent="0">
              <a:lnSpc>
                <a:spcPct val="120000"/>
              </a:lnSpc>
              <a:spcBef>
                <a:spcPts val="0"/>
              </a:spcBef>
              <a:spcAft>
                <a:spcPts val="100"/>
              </a:spcAft>
              <a:buNone/>
            </a:pPr>
            <a:r>
              <a:rPr lang="en-US" dirty="0">
                <a:hlinkClick r:id="rId12" tooltip="RAID 3"/>
              </a:rPr>
              <a:t>RAID 3</a:t>
            </a:r>
            <a:r>
              <a:rPr lang="en-US" dirty="0"/>
              <a:t> consists of byte-level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3" tooltip="RAID 4"/>
              </a:rPr>
              <a:t>RAID 4</a:t>
            </a:r>
            <a:r>
              <a:rPr lang="en-US" dirty="0"/>
              <a:t> consists of block-level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4" tooltip="RAID 5"/>
              </a:rPr>
              <a:t>RAID 5</a:t>
            </a:r>
            <a:r>
              <a:rPr lang="en-US" dirty="0"/>
              <a:t> consists of block-level striping with distributed parity. (</a:t>
            </a:r>
            <a:r>
              <a:rPr lang="mr-IN" dirty="0"/>
              <a:t>…</a:t>
            </a:r>
            <a:r>
              <a:rPr lang="en-US" dirty="0"/>
              <a:t>)</a:t>
            </a:r>
          </a:p>
          <a:p>
            <a:pPr marL="0" indent="0">
              <a:lnSpc>
                <a:spcPct val="120000"/>
              </a:lnSpc>
              <a:spcBef>
                <a:spcPts val="0"/>
              </a:spcBef>
              <a:spcAft>
                <a:spcPts val="100"/>
              </a:spcAft>
              <a:buNone/>
            </a:pPr>
            <a:r>
              <a:rPr lang="en-US" dirty="0">
                <a:hlinkClick r:id="rId15" tooltip="RAID 6"/>
              </a:rPr>
              <a:t>RAID 6</a:t>
            </a:r>
            <a:r>
              <a:rPr lang="en-US" dirty="0"/>
              <a:t> consists of block-level striping with double distributed parity. (</a:t>
            </a:r>
            <a:r>
              <a:rPr lang="mr-IN" dirty="0"/>
              <a:t>…</a:t>
            </a:r>
            <a:r>
              <a:rPr lang="en-US" dirty="0"/>
              <a:t>)</a:t>
            </a:r>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r>
              <a:rPr lang="en-US" dirty="0"/>
              <a:t>Nested RAID</a:t>
            </a:r>
          </a:p>
          <a:p>
            <a:pPr lvl="1">
              <a:lnSpc>
                <a:spcPct val="120000"/>
              </a:lnSpc>
              <a:spcBef>
                <a:spcPts val="0"/>
              </a:spcBef>
              <a:spcAft>
                <a:spcPts val="100"/>
              </a:spcAft>
            </a:pPr>
            <a:r>
              <a:rPr lang="en-US" dirty="0"/>
              <a:t>RAID 0+1: creates two stripes and mirrors them. (</a:t>
            </a:r>
            <a:r>
              <a:rPr lang="mr-IN" dirty="0"/>
              <a:t>…</a:t>
            </a:r>
            <a:r>
              <a:rPr lang="en-US" dirty="0"/>
              <a:t>)</a:t>
            </a:r>
          </a:p>
          <a:p>
            <a:pPr lvl="1">
              <a:lnSpc>
                <a:spcPct val="120000"/>
              </a:lnSpc>
              <a:spcBef>
                <a:spcPts val="0"/>
              </a:spcBef>
              <a:spcAft>
                <a:spcPts val="100"/>
              </a:spcAft>
            </a:pPr>
            <a:r>
              <a:rPr lang="en-US" dirty="0"/>
              <a:t>RAID 1+0: creates a striped set from a series of mirrored drives. (</a:t>
            </a:r>
            <a:r>
              <a:rPr lang="mr-IN" dirty="0"/>
              <a:t>…</a:t>
            </a:r>
            <a:r>
              <a:rPr lang="en-US" dirty="0"/>
              <a:t>)</a:t>
            </a:r>
          </a:p>
          <a:p>
            <a:pPr lvl="1">
              <a:lnSpc>
                <a:spcPct val="120000"/>
              </a:lnSpc>
              <a:spcBef>
                <a:spcPts val="0"/>
              </a:spcBef>
              <a:spcAft>
                <a:spcPts val="100"/>
              </a:spcAft>
            </a:pPr>
            <a:r>
              <a:rPr lang="en-US" b="1" dirty="0">
                <a:hlinkClick r:id="rId16" tooltip="JBOD"/>
              </a:rPr>
              <a:t>JBOD</a:t>
            </a:r>
            <a:r>
              <a:rPr lang="en-US" b="1" dirty="0"/>
              <a:t> RAID N+N:</a:t>
            </a:r>
            <a:r>
              <a:rPr lang="en-US" dirty="0"/>
              <a:t> With JBOD (</a:t>
            </a:r>
            <a:r>
              <a:rPr lang="en-US" i="1" dirty="0"/>
              <a:t>just a bunch of disks</a:t>
            </a:r>
            <a:r>
              <a:rPr lang="en-US" dirty="0"/>
              <a:t>), (</a:t>
            </a:r>
            <a:r>
              <a:rPr lang="mr-IN" dirty="0"/>
              <a:t>…</a:t>
            </a:r>
            <a:r>
              <a:rPr lang="en-US" dirty="0"/>
              <a:t>)”</a:t>
            </a:r>
          </a:p>
          <a:p>
            <a:pPr lvl="1">
              <a:lnSpc>
                <a:spcPct val="120000"/>
              </a:lnSpc>
              <a:spcBef>
                <a:spcPts val="0"/>
              </a:spcBef>
              <a:spcAft>
                <a:spcPts val="100"/>
              </a:spcAft>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p:txBody>
      </p:sp>
    </p:spTree>
    <p:extLst>
      <p:ext uri="{BB962C8B-B14F-4D97-AF65-F5344CB8AC3E}">
        <p14:creationId xmlns:p14="http://schemas.microsoft.com/office/powerpoint/2010/main" val="3893895337"/>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505" y="43367"/>
            <a:ext cx="4542430" cy="387798"/>
          </a:xfrm>
        </p:spPr>
        <p:txBody>
          <a:bodyPr/>
          <a:lstStyle/>
          <a:p>
            <a:pPr algn="l"/>
            <a:r>
              <a:rPr lang="en-US" dirty="0">
                <a:solidFill>
                  <a:schemeClr val="bg1"/>
                </a:solidFill>
              </a:rPr>
              <a:t>RAID-0 and RAID-1</a:t>
            </a:r>
          </a:p>
        </p:txBody>
      </p:sp>
      <p:pic>
        <p:nvPicPr>
          <p:cNvPr id="5" name="Picture 4"/>
          <p:cNvPicPr>
            <a:picLocks noChangeAspect="1"/>
          </p:cNvPicPr>
          <p:nvPr/>
        </p:nvPicPr>
        <p:blipFill>
          <a:blip r:embed="rId2"/>
          <a:stretch>
            <a:fillRect/>
          </a:stretch>
        </p:blipFill>
        <p:spPr>
          <a:xfrm>
            <a:off x="354089" y="2056264"/>
            <a:ext cx="3420300" cy="2566630"/>
          </a:xfrm>
          <a:prstGeom prst="rect">
            <a:avLst/>
          </a:prstGeom>
        </p:spPr>
      </p:pic>
      <p:pic>
        <p:nvPicPr>
          <p:cNvPr id="7" name="Picture 6"/>
          <p:cNvPicPr>
            <a:picLocks noChangeAspect="1"/>
          </p:cNvPicPr>
          <p:nvPr/>
        </p:nvPicPr>
        <p:blipFill>
          <a:blip r:embed="rId3"/>
          <a:stretch>
            <a:fillRect/>
          </a:stretch>
        </p:blipFill>
        <p:spPr>
          <a:xfrm>
            <a:off x="5799546" y="2139611"/>
            <a:ext cx="2287623" cy="2399936"/>
          </a:xfrm>
          <a:prstGeom prst="rect">
            <a:avLst/>
          </a:prstGeom>
        </p:spPr>
      </p:pic>
      <p:sp>
        <p:nvSpPr>
          <p:cNvPr id="8" name="Magnetic Disk 7"/>
          <p:cNvSpPr/>
          <p:nvPr/>
        </p:nvSpPr>
        <p:spPr>
          <a:xfrm>
            <a:off x="1064482"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“Fast” Disk</a:t>
            </a:r>
          </a:p>
        </p:txBody>
      </p:sp>
      <p:sp>
        <p:nvSpPr>
          <p:cNvPr id="9" name="Magnetic Disk 8"/>
          <p:cNvSpPr/>
          <p:nvPr/>
        </p:nvSpPr>
        <p:spPr>
          <a:xfrm>
            <a:off x="5943600"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“Reliable” Disk</a:t>
            </a:r>
          </a:p>
        </p:txBody>
      </p:sp>
      <p:sp>
        <p:nvSpPr>
          <p:cNvPr id="10" name="TextBox 9"/>
          <p:cNvSpPr txBox="1"/>
          <p:nvPr/>
        </p:nvSpPr>
        <p:spPr>
          <a:xfrm>
            <a:off x="1607039"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fast</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
        <p:nvSpPr>
          <p:cNvPr id="11" name="TextBox 10"/>
          <p:cNvSpPr txBox="1"/>
          <p:nvPr/>
        </p:nvSpPr>
        <p:spPr>
          <a:xfrm>
            <a:off x="6486157"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reliable</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Tree>
    <p:extLst>
      <p:ext uri="{BB962C8B-B14F-4D97-AF65-F5344CB8AC3E}">
        <p14:creationId xmlns:p14="http://schemas.microsoft.com/office/powerpoint/2010/main" val="3519110987"/>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39126" cy="387798"/>
          </a:xfrm>
        </p:spPr>
        <p:txBody>
          <a:bodyPr/>
          <a:lstStyle/>
          <a:p>
            <a:pPr algn="l"/>
            <a:r>
              <a:rPr lang="en-US" dirty="0">
                <a:solidFill>
                  <a:schemeClr val="bg1"/>
                </a:solidFill>
              </a:rPr>
              <a:t>Mixed RAID Modes</a:t>
            </a:r>
          </a:p>
        </p:txBody>
      </p:sp>
      <p:pic>
        <p:nvPicPr>
          <p:cNvPr id="7" name="Picture 6"/>
          <p:cNvPicPr>
            <a:picLocks noChangeAspect="1"/>
          </p:cNvPicPr>
          <p:nvPr/>
        </p:nvPicPr>
        <p:blipFill>
          <a:blip r:embed="rId2"/>
          <a:stretch>
            <a:fillRect/>
          </a:stretch>
        </p:blipFill>
        <p:spPr>
          <a:xfrm>
            <a:off x="1155424" y="633666"/>
            <a:ext cx="3920987" cy="3920987"/>
          </a:xfrm>
          <a:prstGeom prst="rect">
            <a:avLst/>
          </a:prstGeom>
        </p:spPr>
      </p:pic>
      <p:sp>
        <p:nvSpPr>
          <p:cNvPr id="8" name="TextBox 7"/>
          <p:cNvSpPr txBox="1"/>
          <p:nvPr/>
        </p:nvSpPr>
        <p:spPr>
          <a:xfrm>
            <a:off x="5903844" y="136166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Stripe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And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Mirror</a:t>
            </a:r>
          </a:p>
        </p:txBody>
      </p:sp>
    </p:spTree>
    <p:extLst>
      <p:ext uri="{BB962C8B-B14F-4D97-AF65-F5344CB8AC3E}">
        <p14:creationId xmlns:p14="http://schemas.microsoft.com/office/powerpoint/2010/main" val="4164935499"/>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790" y="17650"/>
            <a:ext cx="8279946" cy="387798"/>
          </a:xfrm>
        </p:spPr>
        <p:txBody>
          <a:bodyPr/>
          <a:lstStyle/>
          <a:p>
            <a:pPr algn="l"/>
            <a:r>
              <a:rPr lang="en-US" dirty="0">
                <a:solidFill>
                  <a:schemeClr val="bg1"/>
                </a:solidFill>
              </a:rPr>
              <a:t>RAID-5</a:t>
            </a:r>
          </a:p>
        </p:txBody>
      </p:sp>
      <p:sp>
        <p:nvSpPr>
          <p:cNvPr id="13" name="Content Placeholder 12"/>
          <p:cNvSpPr>
            <a:spLocks noGrp="1"/>
          </p:cNvSpPr>
          <p:nvPr>
            <p:ph sz="half" idx="1"/>
          </p:nvPr>
        </p:nvSpPr>
        <p:spPr>
          <a:xfrm>
            <a:off x="293426" y="671995"/>
            <a:ext cx="4913319" cy="3843249"/>
          </a:xfrm>
        </p:spPr>
        <p:txBody>
          <a:bodyPr>
            <a:normAutofit fontScale="62500" lnSpcReduction="20000"/>
          </a:bodyPr>
          <a:lstStyle/>
          <a:p>
            <a:pPr>
              <a:lnSpc>
                <a:spcPct val="120000"/>
              </a:lnSpc>
              <a:spcBef>
                <a:spcPts val="0"/>
              </a:spcBef>
              <a:spcAft>
                <a:spcPts val="200"/>
              </a:spcAft>
            </a:pPr>
            <a:r>
              <a:rPr lang="en-US" dirty="0"/>
              <a:t>Improved performance through parallelism</a:t>
            </a:r>
          </a:p>
          <a:p>
            <a:pPr lvl="1">
              <a:lnSpc>
                <a:spcPct val="120000"/>
              </a:lnSpc>
              <a:spcBef>
                <a:spcPts val="0"/>
              </a:spcBef>
              <a:spcAft>
                <a:spcPts val="200"/>
              </a:spcAft>
            </a:pPr>
            <a:r>
              <a:rPr lang="en-US" dirty="0"/>
              <a:t>Rotation/seek</a:t>
            </a:r>
          </a:p>
          <a:p>
            <a:pPr lvl="1">
              <a:lnSpc>
                <a:spcPct val="120000"/>
              </a:lnSpc>
              <a:spcBef>
                <a:spcPts val="0"/>
              </a:spcBef>
              <a:spcAft>
                <a:spcPts val="200"/>
              </a:spcAft>
            </a:pPr>
            <a:r>
              <a:rPr lang="en-US" dirty="0"/>
              <a:t>Transfer</a:t>
            </a:r>
          </a:p>
          <a:p>
            <a:pPr>
              <a:lnSpc>
                <a:spcPct val="120000"/>
              </a:lnSpc>
              <a:spcBef>
                <a:spcPts val="0"/>
              </a:spcBef>
              <a:spcAft>
                <a:spcPts val="200"/>
              </a:spcAft>
            </a:pPr>
            <a:r>
              <a:rPr lang="en-US" dirty="0"/>
              <a:t>Availability uses </a:t>
            </a:r>
            <a:r>
              <a:rPr lang="en-US" i="1" dirty="0"/>
              <a:t>parity blocks</a:t>
            </a:r>
          </a:p>
          <a:p>
            <a:pPr lvl="1">
              <a:lnSpc>
                <a:spcPct val="120000"/>
              </a:lnSpc>
              <a:spcBef>
                <a:spcPts val="0"/>
              </a:spcBef>
              <a:spcAft>
                <a:spcPts val="200"/>
              </a:spcAft>
            </a:pPr>
            <a:r>
              <a:rPr lang="en-US" dirty="0"/>
              <a:t>Suppose I have 4 different data blocks on the logical</a:t>
            </a:r>
            <a:br>
              <a:rPr lang="en-US" dirty="0"/>
            </a:br>
            <a:r>
              <a:rPr lang="en-US" dirty="0"/>
              <a:t>drive A: A1, A2, A3, A4.</a:t>
            </a:r>
          </a:p>
          <a:p>
            <a:pPr lvl="1">
              <a:lnSpc>
                <a:spcPct val="120000"/>
              </a:lnSpc>
              <a:spcBef>
                <a:spcPts val="0"/>
              </a:spcBef>
              <a:spcAft>
                <a:spcPts val="200"/>
              </a:spcAft>
            </a:pPr>
            <a:r>
              <a:rPr lang="en-US" dirty="0"/>
              <a:t>Parity function: </a:t>
            </a:r>
            <a:r>
              <a:rPr lang="en-US" b="1" dirty="0" err="1"/>
              <a:t>Ap</a:t>
            </a:r>
            <a:r>
              <a:rPr lang="en-US" dirty="0"/>
              <a:t> = P(A1,A2,A3,A4)</a:t>
            </a:r>
          </a:p>
          <a:p>
            <a:pPr lvl="1">
              <a:lnSpc>
                <a:spcPct val="120000"/>
              </a:lnSpc>
              <a:spcBef>
                <a:spcPts val="0"/>
              </a:spcBef>
              <a:spcAft>
                <a:spcPts val="200"/>
              </a:spcAft>
            </a:pPr>
            <a:r>
              <a:rPr lang="en-US" dirty="0"/>
              <a:t>Recovery function: A2=R(</a:t>
            </a:r>
            <a:r>
              <a:rPr lang="en-US" b="1" dirty="0"/>
              <a:t>Ap</a:t>
            </a:r>
            <a:r>
              <a:rPr lang="en-US" dirty="0"/>
              <a:t>,A1,A3,A4)</a:t>
            </a:r>
          </a:p>
          <a:p>
            <a:pPr>
              <a:lnSpc>
                <a:spcPct val="120000"/>
              </a:lnSpc>
              <a:spcBef>
                <a:spcPts val="0"/>
              </a:spcBef>
              <a:spcAft>
                <a:spcPts val="200"/>
              </a:spcAft>
            </a:pPr>
            <a:r>
              <a:rPr lang="en-US" dirty="0"/>
              <a:t>During normal operations:</a:t>
            </a:r>
          </a:p>
          <a:p>
            <a:pPr lvl="1">
              <a:lnSpc>
                <a:spcPct val="120000"/>
              </a:lnSpc>
              <a:spcBef>
                <a:spcPts val="0"/>
              </a:spcBef>
              <a:spcAft>
                <a:spcPts val="200"/>
              </a:spcAft>
            </a:pPr>
            <a:r>
              <a:rPr lang="en-US" dirty="0"/>
              <a:t>Read processing simply retrieves block.</a:t>
            </a:r>
          </a:p>
          <a:p>
            <a:pPr lvl="1">
              <a:lnSpc>
                <a:spcPct val="120000"/>
              </a:lnSpc>
              <a:spcBef>
                <a:spcPts val="0"/>
              </a:spcBef>
              <a:spcAft>
                <a:spcPts val="200"/>
              </a:spcAft>
            </a:pPr>
            <a:r>
              <a:rPr lang="en-US" dirty="0"/>
              <a:t>Write processing of A2 updates A2 and </a:t>
            </a:r>
            <a:r>
              <a:rPr lang="en-US" dirty="0" err="1"/>
              <a:t>Ap</a:t>
            </a:r>
            <a:endParaRPr lang="en-US" dirty="0"/>
          </a:p>
          <a:p>
            <a:pPr>
              <a:lnSpc>
                <a:spcPct val="120000"/>
              </a:lnSpc>
              <a:spcBef>
                <a:spcPts val="0"/>
              </a:spcBef>
              <a:spcAft>
                <a:spcPts val="200"/>
              </a:spcAft>
            </a:pPr>
            <a:r>
              <a:rPr lang="en-US" dirty="0"/>
              <a:t>If an individual disk fails, the RAID</a:t>
            </a:r>
          </a:p>
          <a:p>
            <a:pPr lvl="1">
              <a:lnSpc>
                <a:spcPct val="120000"/>
              </a:lnSpc>
              <a:spcBef>
                <a:spcPts val="0"/>
              </a:spcBef>
              <a:spcAft>
                <a:spcPts val="200"/>
              </a:spcAft>
            </a:pPr>
            <a:r>
              <a:rPr lang="en-US" dirty="0"/>
              <a:t>Read</a:t>
            </a:r>
          </a:p>
          <a:p>
            <a:pPr lvl="2">
              <a:lnSpc>
                <a:spcPct val="120000"/>
              </a:lnSpc>
              <a:spcBef>
                <a:spcPts val="0"/>
              </a:spcBef>
              <a:spcAft>
                <a:spcPts val="200"/>
              </a:spcAft>
            </a:pPr>
            <a:r>
              <a:rPr lang="en-US" dirty="0"/>
              <a:t>Continues to function for reads on non-missing blocks.</a:t>
            </a:r>
          </a:p>
          <a:p>
            <a:pPr lvl="2">
              <a:lnSpc>
                <a:spcPct val="120000"/>
              </a:lnSpc>
              <a:spcBef>
                <a:spcPts val="0"/>
              </a:spcBef>
              <a:spcAft>
                <a:spcPts val="200"/>
              </a:spcAft>
            </a:pPr>
            <a:r>
              <a:rPr lang="en-US" dirty="0"/>
              <a:t>Implements read on missing block by recalculating value.</a:t>
            </a:r>
          </a:p>
          <a:p>
            <a:pPr lvl="1">
              <a:lnSpc>
                <a:spcPct val="120000"/>
              </a:lnSpc>
              <a:spcBef>
                <a:spcPts val="0"/>
              </a:spcBef>
              <a:spcAft>
                <a:spcPts val="200"/>
              </a:spcAft>
            </a:pPr>
            <a:r>
              <a:rPr lang="en-US" dirty="0"/>
              <a:t>Write</a:t>
            </a:r>
          </a:p>
          <a:p>
            <a:pPr lvl="2">
              <a:lnSpc>
                <a:spcPct val="120000"/>
              </a:lnSpc>
              <a:spcBef>
                <a:spcPts val="0"/>
              </a:spcBef>
              <a:spcAft>
                <a:spcPts val="200"/>
              </a:spcAft>
            </a:pPr>
            <a:r>
              <a:rPr lang="en-US" dirty="0"/>
              <a:t>Updates block and parity block for non-missing blocks.</a:t>
            </a:r>
          </a:p>
          <a:p>
            <a:pPr lvl="2">
              <a:lnSpc>
                <a:spcPct val="120000"/>
              </a:lnSpc>
              <a:spcBef>
                <a:spcPts val="0"/>
              </a:spcBef>
              <a:spcAft>
                <a:spcPts val="200"/>
              </a:spcAft>
            </a:pPr>
            <a:r>
              <a:rPr lang="en-US" dirty="0"/>
              <a:t>Computes missing block, and calculates parity based on old and new value.</a:t>
            </a:r>
          </a:p>
          <a:p>
            <a:pPr lvl="1">
              <a:lnSpc>
                <a:spcPct val="120000"/>
              </a:lnSpc>
              <a:spcBef>
                <a:spcPts val="0"/>
              </a:spcBef>
              <a:spcAft>
                <a:spcPts val="200"/>
              </a:spcAft>
            </a:pPr>
            <a:r>
              <a:rPr lang="en-US" dirty="0"/>
              <a:t>Over time</a:t>
            </a:r>
          </a:p>
          <a:p>
            <a:pPr lvl="2">
              <a:lnSpc>
                <a:spcPct val="120000"/>
              </a:lnSpc>
              <a:spcBef>
                <a:spcPts val="0"/>
              </a:spcBef>
              <a:spcAft>
                <a:spcPts val="200"/>
              </a:spcAft>
            </a:pPr>
            <a:r>
              <a:rPr lang="en-US" dirty="0"/>
              <a:t>“Hot Swap” the failed disk.</a:t>
            </a:r>
          </a:p>
          <a:p>
            <a:pPr lvl="2">
              <a:lnSpc>
                <a:spcPct val="120000"/>
              </a:lnSpc>
              <a:spcBef>
                <a:spcPts val="0"/>
              </a:spcBef>
              <a:spcAft>
                <a:spcPts val="200"/>
              </a:spcAft>
            </a:pPr>
            <a:r>
              <a:rPr lang="en-US" dirty="0"/>
              <a:t>Rebuild the missing data from values and parity.</a:t>
            </a:r>
          </a:p>
        </p:txBody>
      </p:sp>
      <p:pic>
        <p:nvPicPr>
          <p:cNvPr id="3" name="Picture 2"/>
          <p:cNvPicPr>
            <a:picLocks noChangeAspect="1"/>
          </p:cNvPicPr>
          <p:nvPr/>
        </p:nvPicPr>
        <p:blipFill>
          <a:blip r:embed="rId2"/>
          <a:stretch>
            <a:fillRect/>
          </a:stretch>
        </p:blipFill>
        <p:spPr>
          <a:xfrm>
            <a:off x="5206745" y="2792678"/>
            <a:ext cx="3578936" cy="1870282"/>
          </a:xfrm>
          <a:prstGeom prst="rect">
            <a:avLst/>
          </a:prstGeom>
        </p:spPr>
      </p:pic>
      <p:grpSp>
        <p:nvGrpSpPr>
          <p:cNvPr id="11" name="Group 10"/>
          <p:cNvGrpSpPr/>
          <p:nvPr/>
        </p:nvGrpSpPr>
        <p:grpSpPr>
          <a:xfrm>
            <a:off x="5206745" y="1464647"/>
            <a:ext cx="3578936" cy="1112088"/>
            <a:chOff x="5247565" y="1613950"/>
            <a:chExt cx="3578936" cy="1112088"/>
          </a:xfrm>
        </p:grpSpPr>
        <p:sp>
          <p:nvSpPr>
            <p:cNvPr id="4" name="Magnetic Disk 3"/>
            <p:cNvSpPr/>
            <p:nvPr/>
          </p:nvSpPr>
          <p:spPr>
            <a:xfrm>
              <a:off x="5247565"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A</a:t>
              </a:r>
            </a:p>
          </p:txBody>
        </p:sp>
        <p:sp>
          <p:nvSpPr>
            <p:cNvPr id="5" name="Magnetic Disk 4"/>
            <p:cNvSpPr/>
            <p:nvPr/>
          </p:nvSpPr>
          <p:spPr>
            <a:xfrm>
              <a:off x="599729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B</a:t>
              </a:r>
            </a:p>
          </p:txBody>
        </p:sp>
        <p:sp>
          <p:nvSpPr>
            <p:cNvPr id="6" name="Magnetic Disk 5"/>
            <p:cNvSpPr/>
            <p:nvPr/>
          </p:nvSpPr>
          <p:spPr>
            <a:xfrm>
              <a:off x="6747019"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C</a:t>
              </a:r>
            </a:p>
          </p:txBody>
        </p:sp>
        <p:sp>
          <p:nvSpPr>
            <p:cNvPr id="7" name="Magnetic Disk 6"/>
            <p:cNvSpPr/>
            <p:nvPr/>
          </p:nvSpPr>
          <p:spPr>
            <a:xfrm>
              <a:off x="7496746"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D</a:t>
              </a:r>
            </a:p>
          </p:txBody>
        </p:sp>
        <p:sp>
          <p:nvSpPr>
            <p:cNvPr id="8" name="Magnetic Disk 7"/>
            <p:cNvSpPr/>
            <p:nvPr/>
          </p:nvSpPr>
          <p:spPr>
            <a:xfrm>
              <a:off x="824647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E</a:t>
              </a:r>
            </a:p>
          </p:txBody>
        </p:sp>
      </p:grpSp>
      <p:sp>
        <p:nvSpPr>
          <p:cNvPr id="9" name="Magnetic Disk 8"/>
          <p:cNvSpPr/>
          <p:nvPr/>
        </p:nvSpPr>
        <p:spPr>
          <a:xfrm>
            <a:off x="5128782" y="34916"/>
            <a:ext cx="3567591"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One Big Logical Disk</a:t>
            </a:r>
          </a:p>
        </p:txBody>
      </p:sp>
      <p:sp>
        <p:nvSpPr>
          <p:cNvPr id="10" name="TextBox 9"/>
          <p:cNvSpPr txBox="1"/>
          <p:nvPr/>
        </p:nvSpPr>
        <p:spPr>
          <a:xfrm>
            <a:off x="4944191" y="1141863"/>
            <a:ext cx="1053101"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Is actually 5 smaller “logical” disks.</a:t>
            </a:r>
          </a:p>
        </p:txBody>
      </p:sp>
      <p:sp>
        <p:nvSpPr>
          <p:cNvPr id="12" name="TextBox 11"/>
          <p:cNvSpPr txBox="1"/>
          <p:nvPr/>
        </p:nvSpPr>
        <p:spPr>
          <a:xfrm>
            <a:off x="4944191" y="263158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Logical disk data spread over 5 physical disks.</a:t>
            </a:r>
          </a:p>
        </p:txBody>
      </p:sp>
    </p:spTree>
    <p:extLst>
      <p:ext uri="{BB962C8B-B14F-4D97-AF65-F5344CB8AC3E}">
        <p14:creationId xmlns:p14="http://schemas.microsoft.com/office/powerpoint/2010/main" val="1998478989"/>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Course Focus</a:t>
            </a:r>
          </a:p>
        </p:txBody>
      </p:sp>
      <p:sp>
        <p:nvSpPr>
          <p:cNvPr id="3" name="Content Placeholder 2"/>
          <p:cNvSpPr>
            <a:spLocks noGrp="1"/>
          </p:cNvSpPr>
          <p:nvPr>
            <p:ph sz="half" idx="1"/>
          </p:nvPr>
        </p:nvSpPr>
        <p:spPr>
          <a:xfrm>
            <a:off x="457199" y="590550"/>
            <a:ext cx="8413845" cy="3924695"/>
          </a:xfrm>
        </p:spPr>
        <p:txBody>
          <a:bodyPr>
            <a:normAutofit lnSpcReduction="10000"/>
          </a:bodyPr>
          <a:lstStyle/>
          <a:p>
            <a:pPr>
              <a:lnSpc>
                <a:spcPct val="110000"/>
              </a:lnSpc>
              <a:spcBef>
                <a:spcPts val="0"/>
              </a:spcBef>
              <a:spcAft>
                <a:spcPts val="400"/>
              </a:spcAft>
            </a:pPr>
            <a:r>
              <a:rPr lang="en-US" dirty="0"/>
              <a:t>We held a database teaching faculty meeting on 22-OCT.</a:t>
            </a:r>
          </a:p>
          <a:p>
            <a:pPr lvl="1">
              <a:lnSpc>
                <a:spcPct val="110000"/>
              </a:lnSpc>
              <a:spcBef>
                <a:spcPts val="0"/>
              </a:spcBef>
              <a:spcAft>
                <a:spcPts val="400"/>
              </a:spcAft>
            </a:pPr>
            <a:r>
              <a:rPr lang="en-US" dirty="0"/>
              <a:t>We are trying to make the various sections of W4111 more consistent.</a:t>
            </a:r>
          </a:p>
          <a:p>
            <a:pPr lvl="1">
              <a:lnSpc>
                <a:spcPct val="110000"/>
              </a:lnSpc>
              <a:spcBef>
                <a:spcPts val="0"/>
              </a:spcBef>
              <a:spcAft>
                <a:spcPts val="400"/>
              </a:spcAft>
            </a:pPr>
            <a:r>
              <a:rPr lang="en-US" dirty="0"/>
              <a:t>I am making two minor changes, which I believe will improve the course for you.</a:t>
            </a:r>
          </a:p>
          <a:p>
            <a:pPr>
              <a:lnSpc>
                <a:spcPct val="110000"/>
              </a:lnSpc>
              <a:spcBef>
                <a:spcPts val="0"/>
              </a:spcBef>
              <a:spcAft>
                <a:spcPts val="400"/>
              </a:spcAft>
            </a:pPr>
            <a:r>
              <a:rPr lang="en-US" dirty="0"/>
              <a:t>Reduce lecture time for Module II – DBMS architecture and implementation.</a:t>
            </a:r>
          </a:p>
          <a:p>
            <a:pPr lvl="1">
              <a:lnSpc>
                <a:spcPct val="110000"/>
              </a:lnSpc>
              <a:spcBef>
                <a:spcPts val="0"/>
              </a:spcBef>
              <a:spcAft>
                <a:spcPts val="400"/>
              </a:spcAft>
            </a:pPr>
            <a:r>
              <a:rPr lang="en-US" dirty="0"/>
              <a:t>Module II covers how to implement a DBMS. The other modules cover how to use databases to solve problem.</a:t>
            </a:r>
          </a:p>
          <a:p>
            <a:pPr lvl="1">
              <a:lnSpc>
                <a:spcPct val="110000"/>
              </a:lnSpc>
              <a:spcBef>
                <a:spcPts val="0"/>
              </a:spcBef>
              <a:spcAft>
                <a:spcPts val="400"/>
              </a:spcAft>
            </a:pPr>
            <a:r>
              <a:rPr lang="en-US" dirty="0"/>
              <a:t>4112 covers “how to implement a DBMS.” </a:t>
            </a:r>
          </a:p>
          <a:p>
            <a:pPr lvl="1">
              <a:lnSpc>
                <a:spcPct val="110000"/>
              </a:lnSpc>
              <a:spcBef>
                <a:spcPts val="0"/>
              </a:spcBef>
              <a:spcAft>
                <a:spcPts val="400"/>
              </a:spcAft>
            </a:pPr>
            <a:r>
              <a:rPr lang="en-US" dirty="0"/>
              <a:t>”How to implement a DBMS is primarily relevant to CS majors, and not all tracks.</a:t>
            </a:r>
          </a:p>
          <a:p>
            <a:pPr>
              <a:lnSpc>
                <a:spcPct val="110000"/>
              </a:lnSpc>
              <a:spcBef>
                <a:spcPts val="0"/>
              </a:spcBef>
              <a:spcAft>
                <a:spcPts val="400"/>
              </a:spcAft>
            </a:pPr>
            <a:r>
              <a:rPr lang="en-US" dirty="0"/>
              <a:t>Evolve HW4 (and HW 5) into track specific projects.</a:t>
            </a:r>
            <a:br>
              <a:rPr lang="en-US" dirty="0"/>
            </a:br>
            <a:r>
              <a:rPr lang="en-US" dirty="0"/>
              <a:t>Use all of the Module I, III and IV concepts to solve a more realistic scenarios.</a:t>
            </a:r>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p:txBody>
      </p:sp>
    </p:spTree>
    <p:extLst>
      <p:ext uri="{BB962C8B-B14F-4D97-AF65-F5344CB8AC3E}">
        <p14:creationId xmlns:p14="http://schemas.microsoft.com/office/powerpoint/2010/main" val="3738595285"/>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5"/>
            <a:ext cx="8279946" cy="387798"/>
          </a:xfrm>
        </p:spPr>
        <p:txBody>
          <a:bodyPr/>
          <a:lstStyle/>
          <a:p>
            <a:pPr algn="l"/>
            <a:r>
              <a:rPr lang="en-US" dirty="0">
                <a:solidFill>
                  <a:schemeClr val="bg1"/>
                </a:solidFill>
              </a:rPr>
              <a:t>Very Simple Parity Example</a:t>
            </a:r>
          </a:p>
        </p:txBody>
      </p:sp>
      <p:sp>
        <p:nvSpPr>
          <p:cNvPr id="3" name="Content Placeholder 2"/>
          <p:cNvSpPr>
            <a:spLocks noGrp="1"/>
          </p:cNvSpPr>
          <p:nvPr>
            <p:ph sz="half" idx="1"/>
          </p:nvPr>
        </p:nvSpPr>
        <p:spPr>
          <a:xfrm>
            <a:off x="457200" y="969264"/>
            <a:ext cx="8357616" cy="3545980"/>
          </a:xfrm>
        </p:spPr>
        <p:txBody>
          <a:bodyPr>
            <a:normAutofit fontScale="92500" lnSpcReduction="10000"/>
          </a:bodyPr>
          <a:lstStyle/>
          <a:p>
            <a:r>
              <a:rPr lang="en-US" dirty="0"/>
              <a:t>Even-Odd Parity</a:t>
            </a:r>
          </a:p>
          <a:p>
            <a:pPr lvl="1"/>
            <a:r>
              <a:rPr lang="en-US" dirty="0"/>
              <a:t>b[</a:t>
            </a:r>
            <a:r>
              <a:rPr lang="en-US" dirty="0" err="1"/>
              <a:t>i</a:t>
            </a:r>
            <a:r>
              <a:rPr lang="en-US" dirty="0"/>
              <a:t>] is an array of bits (0 or 1)</a:t>
            </a:r>
          </a:p>
          <a:p>
            <a:pPr lvl="1"/>
            <a:r>
              <a:rPr lang="en-US" dirty="0"/>
              <a:t>P(b[</a:t>
            </a:r>
            <a:r>
              <a:rPr lang="en-US" dirty="0" err="1"/>
              <a:t>i</a:t>
            </a:r>
            <a:r>
              <a:rPr lang="en-US" dirty="0"/>
              <a:t>]) =</a:t>
            </a:r>
          </a:p>
          <a:p>
            <a:pPr lvl="2"/>
            <a:r>
              <a:rPr lang="en-US" dirty="0"/>
              <a:t>0 is an even number of bits = 1. {P([0,1,1,0,1,1])= 0</a:t>
            </a:r>
          </a:p>
          <a:p>
            <a:pPr lvl="2"/>
            <a:r>
              <a:rPr lang="en-US" dirty="0"/>
              <a:t>1 if an odd number of bits = 1. {P(0,0,1,0,1,1]= 1</a:t>
            </a:r>
          </a:p>
          <a:p>
            <a:pPr lvl="1"/>
            <a:r>
              <a:rPr lang="en-US" dirty="0"/>
              <a:t>Given an array with one missing bit and the parity bit, I can re-compute the missing bit.</a:t>
            </a:r>
          </a:p>
          <a:p>
            <a:pPr lvl="2"/>
            <a:r>
              <a:rPr lang="en-US" dirty="0"/>
              <a:t>Case 1: [0,?,1,0,1,1] has P=0. There must be an EVEN number of ones and ?=1.</a:t>
            </a:r>
          </a:p>
          <a:p>
            <a:pPr lvl="2"/>
            <a:r>
              <a:rPr lang="en-US" dirty="0"/>
              <a:t>Case 2: [0,?,1,0,1,1] has P=1. There must be an ODD number of ones and ?=0.</a:t>
            </a:r>
          </a:p>
          <a:p>
            <a:r>
              <a:rPr lang="en-US" dirty="0"/>
              <a:t>Block Parity applies this to a set of blocks bitwise</a:t>
            </a:r>
          </a:p>
          <a:p>
            <a:pPr lvl="1"/>
            <a:r>
              <a:rPr lang="en-US" dirty="0"/>
              <a:t>A1=[0,1,0,0,1,1]</a:t>
            </a:r>
          </a:p>
          <a:p>
            <a:pPr lvl="1"/>
            <a:r>
              <a:rPr lang="en-US" dirty="0"/>
              <a:t>A2=[1,1,1,0,0,0]</a:t>
            </a:r>
          </a:p>
          <a:p>
            <a:pPr lvl="1"/>
            <a:r>
              <a:rPr lang="en-US" dirty="0"/>
              <a:t>A3=[0,0,0,1,0,1]</a:t>
            </a:r>
          </a:p>
          <a:p>
            <a:pPr lvl="1"/>
            <a:r>
              <a:rPr lang="en-US" dirty="0"/>
              <a:t>Pa=[1,0,1,1,1,0]</a:t>
            </a:r>
          </a:p>
          <a:p>
            <a:pPr lvl="2"/>
            <a:endParaRPr lang="en-US" dirty="0"/>
          </a:p>
          <a:p>
            <a:pPr lvl="1"/>
            <a:endParaRPr lang="en-US" dirty="0"/>
          </a:p>
        </p:txBody>
      </p:sp>
      <p:sp>
        <p:nvSpPr>
          <p:cNvPr id="5" name="Rectangle 4"/>
          <p:cNvSpPr/>
          <p:nvPr/>
        </p:nvSpPr>
        <p:spPr>
          <a:xfrm>
            <a:off x="1589964" y="3475812"/>
            <a:ext cx="170597" cy="689212"/>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Rectangle 5"/>
          <p:cNvSpPr/>
          <p:nvPr/>
        </p:nvSpPr>
        <p:spPr>
          <a:xfrm>
            <a:off x="1582003" y="4171950"/>
            <a:ext cx="170597" cy="191014"/>
          </a:xfrm>
          <a:prstGeom prst="rect">
            <a:avLst/>
          </a:prstGeom>
          <a:noFill/>
          <a:ln w="38100">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ight Brace 6"/>
          <p:cNvSpPr/>
          <p:nvPr/>
        </p:nvSpPr>
        <p:spPr>
          <a:xfrm>
            <a:off x="2565779" y="3411995"/>
            <a:ext cx="368489" cy="107600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p:cNvSpPr txBox="1"/>
          <p:nvPr/>
        </p:nvSpPr>
        <p:spPr>
          <a:xfrm>
            <a:off x="4107977" y="3723631"/>
            <a:ext cx="3719015"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If I am missing a block and have the parity block,</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 can re-compute the missing block bitwise from</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remaining blocks and parity block. </a:t>
            </a:r>
            <a:endPar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sp>
        <p:nvSpPr>
          <p:cNvPr id="9" name="Rectangle 8"/>
          <p:cNvSpPr/>
          <p:nvPr/>
        </p:nvSpPr>
        <p:spPr>
          <a:xfrm>
            <a:off x="3355858" y="3719166"/>
            <a:ext cx="513282" cy="461665"/>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22772572"/>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2EC9E7E1-47A2-4E4B-B460-9EE231864EE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a:t>
            </a:r>
          </a:p>
        </p:txBody>
      </p:sp>
      <p:sp>
        <p:nvSpPr>
          <p:cNvPr id="46083" name="Rectangle 3">
            <a:extLst>
              <a:ext uri="{FF2B5EF4-FFF2-40B4-BE49-F238E27FC236}">
                <a16:creationId xmlns:a16="http://schemas.microsoft.com/office/drawing/2014/main" id="{A0E4945A-A60A-40AF-B199-E71D7808EB49}"/>
              </a:ext>
            </a:extLst>
          </p:cNvPr>
          <p:cNvSpPr>
            <a:spLocks noGrp="1" noChangeArrowheads="1"/>
          </p:cNvSpPr>
          <p:nvPr>
            <p:ph type="body" idx="1"/>
          </p:nvPr>
        </p:nvSpPr>
        <p:spPr>
          <a:xfrm>
            <a:off x="1719263" y="854468"/>
            <a:ext cx="5709188" cy="3462556"/>
          </a:xfrm>
        </p:spPr>
        <p:txBody>
          <a:bodyPr/>
          <a:lstStyle/>
          <a:p>
            <a:pPr>
              <a:spcAft>
                <a:spcPts val="0"/>
              </a:spcAft>
            </a:pPr>
            <a:r>
              <a:rPr lang="en-US" altLang="en-US" b="1" dirty="0">
                <a:solidFill>
                  <a:srgbClr val="002060"/>
                </a:solidFill>
              </a:rPr>
              <a:t>RAID: Redundant Arrays of Independent Disks </a:t>
            </a:r>
            <a:endParaRPr lang="en-US" altLang="en-US" dirty="0">
              <a:solidFill>
                <a:srgbClr val="002060"/>
              </a:solidFill>
            </a:endParaRPr>
          </a:p>
          <a:p>
            <a:pPr lvl="1">
              <a:spcAft>
                <a:spcPts val="0"/>
              </a:spcAft>
            </a:pPr>
            <a:r>
              <a:rPr lang="en-US" altLang="en-US" dirty="0"/>
              <a:t>disk organization techniques that manage a large numbers of disks, providing a view of a single disk of </a:t>
            </a:r>
          </a:p>
          <a:p>
            <a:pPr lvl="2">
              <a:spcAft>
                <a:spcPts val="0"/>
              </a:spcAft>
            </a:pPr>
            <a:r>
              <a:rPr lang="en-US" altLang="en-US" b="1" dirty="0">
                <a:solidFill>
                  <a:srgbClr val="002060"/>
                </a:solidFill>
              </a:rPr>
              <a:t>high capacity </a:t>
            </a:r>
            <a:r>
              <a:rPr lang="en-US" altLang="en-US" dirty="0"/>
              <a:t>and </a:t>
            </a:r>
            <a:r>
              <a:rPr lang="en-US" altLang="en-US" b="1" dirty="0">
                <a:solidFill>
                  <a:srgbClr val="002060"/>
                </a:solidFill>
              </a:rPr>
              <a:t>high speed  </a:t>
            </a:r>
            <a:r>
              <a:rPr lang="en-US" altLang="en-US" dirty="0"/>
              <a:t>by using multiple disks in parallel,  </a:t>
            </a:r>
          </a:p>
          <a:p>
            <a:pPr lvl="2">
              <a:spcAft>
                <a:spcPts val="0"/>
              </a:spcAft>
            </a:pPr>
            <a:r>
              <a:rPr lang="en-US" altLang="en-US" b="1" dirty="0">
                <a:solidFill>
                  <a:srgbClr val="002060"/>
                </a:solidFill>
              </a:rPr>
              <a:t>high reliability </a:t>
            </a:r>
            <a:r>
              <a:rPr lang="en-US" altLang="en-US" dirty="0"/>
              <a:t>by storing data redundantly, so that data can be recovered even if  a disk fails </a:t>
            </a:r>
          </a:p>
          <a:p>
            <a:pPr>
              <a:spcAft>
                <a:spcPts val="0"/>
              </a:spcAft>
            </a:pPr>
            <a:r>
              <a:rPr lang="en-US" altLang="en-US" dirty="0"/>
              <a:t>The chance that some disk out of a set of </a:t>
            </a:r>
            <a:r>
              <a:rPr lang="en-US" altLang="en-US" i="1" dirty="0"/>
              <a:t>N</a:t>
            </a:r>
            <a:r>
              <a:rPr lang="en-US" altLang="en-US" dirty="0"/>
              <a:t> disks will fail is much higher than the chance that a specific single disk will fail.</a:t>
            </a:r>
          </a:p>
          <a:p>
            <a:pPr lvl="1">
              <a:spcAft>
                <a:spcPts val="0"/>
              </a:spcAft>
            </a:pPr>
            <a:r>
              <a:rPr lang="en-US" altLang="en-US" dirty="0"/>
              <a:t>E.g., a system with 100 disks, each with MTTF of 100,000 hours (approx.  11 years), will have a system MTTF of 1000 hours (approx. 41 days)</a:t>
            </a:r>
          </a:p>
          <a:p>
            <a:pPr lvl="1">
              <a:spcAft>
                <a:spcPts val="0"/>
              </a:spcAft>
            </a:pPr>
            <a:r>
              <a:rPr lang="en-US" altLang="en-US" dirty="0"/>
              <a:t>Techniques for using redundancy to avoid data loss are critical with large numbers of disks</a:t>
            </a:r>
          </a:p>
        </p:txBody>
      </p:sp>
    </p:spTree>
    <p:extLst>
      <p:ext uri="{BB962C8B-B14F-4D97-AF65-F5344CB8AC3E}">
        <p14:creationId xmlns:p14="http://schemas.microsoft.com/office/powerpoint/2010/main" val="3619322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871A7640-4AB8-43B4-B165-4FA38C56FC81}"/>
              </a:ext>
            </a:extLst>
          </p:cNvPr>
          <p:cNvSpPr>
            <a:spLocks noGrp="1" noChangeArrowheads="1"/>
          </p:cNvSpPr>
          <p:nvPr>
            <p:ph type="title"/>
          </p:nvPr>
        </p:nvSpPr>
        <p:spPr>
          <a:xfrm>
            <a:off x="1556148" y="229791"/>
            <a:ext cx="6444853" cy="342900"/>
          </a:xfrm>
        </p:spPr>
        <p:txBody>
          <a:bodyPr/>
          <a:lstStyle/>
          <a:p>
            <a:pPr>
              <a:defRPr/>
            </a:pPr>
            <a:r>
              <a:rPr lang="en-US" altLang="en-US">
                <a:effectLst>
                  <a:outerShdw blurRad="38100" dist="38100" dir="2700000" algn="tl">
                    <a:srgbClr val="C0C0C0"/>
                  </a:outerShdw>
                </a:effectLst>
              </a:rPr>
              <a:t>Improvement of Reliability via Redundancy</a:t>
            </a:r>
          </a:p>
        </p:txBody>
      </p:sp>
      <p:sp>
        <p:nvSpPr>
          <p:cNvPr id="48131" name="Rectangle 3">
            <a:extLst>
              <a:ext uri="{FF2B5EF4-FFF2-40B4-BE49-F238E27FC236}">
                <a16:creationId xmlns:a16="http://schemas.microsoft.com/office/drawing/2014/main" id="{D361A4A9-FACE-4EBB-BECD-62A92425C9A9}"/>
              </a:ext>
            </a:extLst>
          </p:cNvPr>
          <p:cNvSpPr>
            <a:spLocks noGrp="1" noChangeArrowheads="1"/>
          </p:cNvSpPr>
          <p:nvPr>
            <p:ph type="body" idx="1"/>
          </p:nvPr>
        </p:nvSpPr>
        <p:spPr>
          <a:xfrm>
            <a:off x="1734424" y="710968"/>
            <a:ext cx="5756945" cy="4019294"/>
          </a:xfrm>
        </p:spPr>
        <p:txBody>
          <a:bodyPr/>
          <a:lstStyle/>
          <a:p>
            <a:pPr>
              <a:spcAft>
                <a:spcPts val="0"/>
              </a:spcAft>
            </a:pPr>
            <a:r>
              <a:rPr lang="en-US" altLang="en-US" b="1" dirty="0">
                <a:solidFill>
                  <a:srgbClr val="002060"/>
                </a:solidFill>
              </a:rPr>
              <a:t>Redundancy</a:t>
            </a:r>
            <a:r>
              <a:rPr lang="en-US" altLang="en-US" dirty="0"/>
              <a:t> – store extra information that can be used to rebuild information lost in a disk failure</a:t>
            </a:r>
          </a:p>
          <a:p>
            <a:pPr>
              <a:spcAft>
                <a:spcPts val="0"/>
              </a:spcAft>
            </a:pPr>
            <a:r>
              <a:rPr lang="en-US" altLang="en-US" dirty="0"/>
              <a:t>E.g., </a:t>
            </a:r>
            <a:r>
              <a:rPr lang="en-US" altLang="en-US" b="1" dirty="0">
                <a:solidFill>
                  <a:srgbClr val="002060"/>
                </a:solidFill>
              </a:rPr>
              <a:t>Mirroring</a:t>
            </a:r>
            <a:r>
              <a:rPr lang="en-US" altLang="en-US" b="1" dirty="0"/>
              <a:t> </a:t>
            </a:r>
            <a:r>
              <a:rPr lang="en-US" altLang="en-US" dirty="0"/>
              <a:t>(or</a:t>
            </a:r>
            <a:r>
              <a:rPr lang="en-US" altLang="en-US" b="1" dirty="0"/>
              <a:t> shadowing</a:t>
            </a:r>
            <a:r>
              <a:rPr lang="en-US" altLang="en-US" dirty="0"/>
              <a:t>)</a:t>
            </a:r>
          </a:p>
          <a:p>
            <a:pPr lvl="1">
              <a:spcAft>
                <a:spcPts val="0"/>
              </a:spcAft>
            </a:pPr>
            <a:r>
              <a:rPr lang="en-US" altLang="en-US" dirty="0"/>
              <a:t>Duplicate every disk.  Logical disk consists of two physical disks.</a:t>
            </a:r>
          </a:p>
          <a:p>
            <a:pPr lvl="1">
              <a:spcAft>
                <a:spcPts val="0"/>
              </a:spcAft>
            </a:pPr>
            <a:r>
              <a:rPr lang="en-US" altLang="en-US" dirty="0"/>
              <a:t>Every write is carried out on both disks</a:t>
            </a:r>
          </a:p>
          <a:p>
            <a:pPr lvl="2">
              <a:spcAft>
                <a:spcPts val="0"/>
              </a:spcAft>
            </a:pPr>
            <a:r>
              <a:rPr lang="en-US" altLang="en-US" dirty="0"/>
              <a:t>Reads can take place from either disk</a:t>
            </a:r>
          </a:p>
          <a:p>
            <a:pPr lvl="1">
              <a:spcAft>
                <a:spcPts val="0"/>
              </a:spcAft>
            </a:pPr>
            <a:r>
              <a:rPr lang="en-US" altLang="en-US" dirty="0"/>
              <a:t>If one disk in a pair fails, data still available in the other</a:t>
            </a:r>
          </a:p>
          <a:p>
            <a:pPr lvl="2">
              <a:spcAft>
                <a:spcPts val="0"/>
              </a:spcAft>
            </a:pPr>
            <a:r>
              <a:rPr lang="en-US" altLang="en-US" dirty="0"/>
              <a:t>Data loss would occur only if a disk fails, and its mirror disk also fails before the system is repaired</a:t>
            </a:r>
          </a:p>
          <a:p>
            <a:pPr lvl="3">
              <a:spcAft>
                <a:spcPts val="0"/>
              </a:spcAft>
            </a:pPr>
            <a:r>
              <a:rPr lang="en-US" altLang="en-US" dirty="0"/>
              <a:t>Probability of combined event is very small </a:t>
            </a:r>
          </a:p>
          <a:p>
            <a:pPr lvl="4">
              <a:spcAft>
                <a:spcPts val="0"/>
              </a:spcAft>
            </a:pPr>
            <a:r>
              <a:rPr lang="en-US" altLang="en-US" dirty="0"/>
              <a:t>Except for dependent failure modes such as fire or building collapse or electrical power surges</a:t>
            </a:r>
          </a:p>
          <a:p>
            <a:pPr>
              <a:spcAft>
                <a:spcPts val="0"/>
              </a:spcAft>
            </a:pPr>
            <a:r>
              <a:rPr lang="en-US" altLang="en-US" b="1" dirty="0">
                <a:solidFill>
                  <a:srgbClr val="002060"/>
                </a:solidFill>
              </a:rPr>
              <a:t>Mean time to data loss</a:t>
            </a:r>
            <a:r>
              <a:rPr lang="en-US" altLang="en-US" dirty="0">
                <a:solidFill>
                  <a:srgbClr val="002060"/>
                </a:solidFill>
              </a:rPr>
              <a:t> </a:t>
            </a:r>
            <a:r>
              <a:rPr lang="en-US" altLang="en-US" dirty="0"/>
              <a:t>depends on mean time to failure, </a:t>
            </a:r>
            <a:br>
              <a:rPr lang="en-US" altLang="en-US" dirty="0"/>
            </a:br>
            <a:r>
              <a:rPr lang="en-US" altLang="en-US" dirty="0"/>
              <a:t>and </a:t>
            </a:r>
            <a:r>
              <a:rPr lang="en-US" altLang="en-US" b="1" dirty="0">
                <a:solidFill>
                  <a:srgbClr val="002060"/>
                </a:solidFill>
              </a:rPr>
              <a:t>mean time to repair</a:t>
            </a:r>
          </a:p>
          <a:p>
            <a:pPr lvl="1">
              <a:spcAft>
                <a:spcPts val="0"/>
              </a:spcAft>
            </a:pPr>
            <a:r>
              <a:rPr lang="en-US" altLang="en-US" dirty="0"/>
              <a:t>E.g., MTTF of 100,000 hours, mean time to repair of 10 hours gives mean time to data loss of 500*10</a:t>
            </a:r>
            <a:r>
              <a:rPr lang="en-US" altLang="en-US" baseline="30000" dirty="0"/>
              <a:t>6</a:t>
            </a:r>
            <a:r>
              <a:rPr lang="en-US" altLang="en-US" dirty="0"/>
              <a:t> hours (or 57,000 years) for a mirrored pair of disks (ignoring dependent failure modes)</a:t>
            </a:r>
          </a:p>
          <a:p>
            <a:pPr lvl="4"/>
            <a:endParaRPr lang="en-US" altLang="en-US" dirty="0"/>
          </a:p>
        </p:txBody>
      </p:sp>
    </p:spTree>
    <p:extLst>
      <p:ext uri="{BB962C8B-B14F-4D97-AF65-F5344CB8AC3E}">
        <p14:creationId xmlns:p14="http://schemas.microsoft.com/office/powerpoint/2010/main" val="1113786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07094493-EF72-410D-8543-93233D17B96C}"/>
              </a:ext>
            </a:extLst>
          </p:cNvPr>
          <p:cNvSpPr>
            <a:spLocks noGrp="1" noChangeArrowheads="1"/>
          </p:cNvSpPr>
          <p:nvPr>
            <p:ph type="title"/>
          </p:nvPr>
        </p:nvSpPr>
        <p:spPr>
          <a:xfrm>
            <a:off x="1437085" y="195263"/>
            <a:ext cx="6692503" cy="342900"/>
          </a:xfrm>
        </p:spPr>
        <p:txBody>
          <a:bodyPr/>
          <a:lstStyle/>
          <a:p>
            <a:pPr>
              <a:defRPr/>
            </a:pPr>
            <a:r>
              <a:rPr lang="en-US" altLang="en-US">
                <a:effectLst>
                  <a:outerShdw blurRad="38100" dist="38100" dir="2700000" algn="tl">
                    <a:srgbClr val="C0C0C0"/>
                  </a:outerShdw>
                </a:effectLst>
              </a:rPr>
              <a:t>Improvement in Performance via Parallelism</a:t>
            </a:r>
          </a:p>
        </p:txBody>
      </p:sp>
      <p:sp>
        <p:nvSpPr>
          <p:cNvPr id="50179" name="Rectangle 3">
            <a:extLst>
              <a:ext uri="{FF2B5EF4-FFF2-40B4-BE49-F238E27FC236}">
                <a16:creationId xmlns:a16="http://schemas.microsoft.com/office/drawing/2014/main" id="{2E2EB768-D89F-44A6-8392-915B56D8EE94}"/>
              </a:ext>
            </a:extLst>
          </p:cNvPr>
          <p:cNvSpPr>
            <a:spLocks noGrp="1" noChangeArrowheads="1"/>
          </p:cNvSpPr>
          <p:nvPr>
            <p:ph type="body" idx="1"/>
          </p:nvPr>
        </p:nvSpPr>
        <p:spPr>
          <a:xfrm>
            <a:off x="1740716" y="893428"/>
            <a:ext cx="5725487" cy="3853907"/>
          </a:xfrm>
        </p:spPr>
        <p:txBody>
          <a:bodyPr/>
          <a:lstStyle/>
          <a:p>
            <a:pPr>
              <a:spcAft>
                <a:spcPts val="0"/>
              </a:spcAft>
            </a:pPr>
            <a:r>
              <a:rPr lang="en-US" altLang="en-US" dirty="0"/>
              <a:t>Two main goals of parallelism in a disk system: </a:t>
            </a:r>
          </a:p>
          <a:p>
            <a:pPr lvl="1">
              <a:spcAft>
                <a:spcPts val="0"/>
              </a:spcAft>
              <a:buNone/>
            </a:pPr>
            <a:r>
              <a:rPr lang="en-US" altLang="en-US" dirty="0"/>
              <a:t>1.	Load balance multiple small accesses to increase throughput</a:t>
            </a:r>
          </a:p>
          <a:p>
            <a:pPr lvl="1">
              <a:spcAft>
                <a:spcPts val="0"/>
              </a:spcAft>
              <a:buNone/>
            </a:pPr>
            <a:r>
              <a:rPr lang="en-US" altLang="en-US" dirty="0"/>
              <a:t>2.	Parallelize large accesses to reduce response time.</a:t>
            </a:r>
          </a:p>
          <a:p>
            <a:pPr>
              <a:spcAft>
                <a:spcPts val="0"/>
              </a:spcAft>
            </a:pPr>
            <a:r>
              <a:rPr lang="en-US" altLang="en-US" dirty="0"/>
              <a:t>Improve transfer rate by striping data across multiple disks.</a:t>
            </a:r>
          </a:p>
          <a:p>
            <a:pPr>
              <a:spcAft>
                <a:spcPts val="0"/>
              </a:spcAft>
            </a:pPr>
            <a:r>
              <a:rPr lang="en-US" altLang="en-US" b="1" dirty="0">
                <a:solidFill>
                  <a:srgbClr val="002060"/>
                </a:solidFill>
              </a:rPr>
              <a:t>Bit-level striping</a:t>
            </a:r>
            <a:r>
              <a:rPr lang="en-US" altLang="en-US" dirty="0">
                <a:solidFill>
                  <a:srgbClr val="002060"/>
                </a:solidFill>
              </a:rPr>
              <a:t> </a:t>
            </a:r>
            <a:r>
              <a:rPr lang="en-US" altLang="en-US" dirty="0"/>
              <a:t>– split the bits of each byte across multiple disks</a:t>
            </a:r>
          </a:p>
          <a:p>
            <a:pPr lvl="1">
              <a:spcAft>
                <a:spcPts val="0"/>
              </a:spcAft>
            </a:pPr>
            <a:r>
              <a:rPr lang="en-US" altLang="en-US" dirty="0"/>
              <a:t>In an array of eight disks, write bit </a:t>
            </a:r>
            <a:r>
              <a:rPr lang="en-US" altLang="en-US" i="1" dirty="0" err="1"/>
              <a:t>i</a:t>
            </a:r>
            <a:r>
              <a:rPr lang="en-US" altLang="en-US" dirty="0"/>
              <a:t> of each byte to disk </a:t>
            </a:r>
            <a:r>
              <a:rPr lang="en-US" altLang="en-US" i="1" dirty="0" err="1"/>
              <a:t>i</a:t>
            </a:r>
            <a:r>
              <a:rPr lang="en-US" altLang="en-US" i="1" dirty="0"/>
              <a:t>.</a:t>
            </a:r>
            <a:endParaRPr lang="en-US" altLang="en-US" dirty="0"/>
          </a:p>
          <a:p>
            <a:pPr lvl="1">
              <a:spcAft>
                <a:spcPts val="0"/>
              </a:spcAft>
            </a:pPr>
            <a:r>
              <a:rPr lang="en-US" altLang="en-US" dirty="0"/>
              <a:t>Each access can read data at eight times the rate of a single disk.</a:t>
            </a:r>
          </a:p>
          <a:p>
            <a:pPr lvl="1">
              <a:spcAft>
                <a:spcPts val="0"/>
              </a:spcAft>
            </a:pPr>
            <a:r>
              <a:rPr lang="en-US" altLang="en-US" dirty="0"/>
              <a:t>But seek/access time worse than for a single disk</a:t>
            </a:r>
          </a:p>
          <a:p>
            <a:pPr lvl="2">
              <a:spcAft>
                <a:spcPts val="0"/>
              </a:spcAft>
            </a:pPr>
            <a:r>
              <a:rPr lang="en-US" altLang="en-US" dirty="0"/>
              <a:t>Bit level striping is not used much any more</a:t>
            </a:r>
          </a:p>
          <a:p>
            <a:pPr>
              <a:spcAft>
                <a:spcPts val="0"/>
              </a:spcAft>
            </a:pPr>
            <a:r>
              <a:rPr lang="en-US" altLang="en-US" b="1" dirty="0">
                <a:solidFill>
                  <a:srgbClr val="002060"/>
                </a:solidFill>
              </a:rPr>
              <a:t>Block-level striping </a:t>
            </a:r>
            <a:r>
              <a:rPr lang="en-US" altLang="en-US" dirty="0"/>
              <a:t>– with </a:t>
            </a:r>
            <a:r>
              <a:rPr lang="en-US" altLang="en-US" i="1" dirty="0"/>
              <a:t>n</a:t>
            </a:r>
            <a:r>
              <a:rPr lang="en-US" altLang="en-US" dirty="0"/>
              <a:t> disks, block </a:t>
            </a:r>
            <a:r>
              <a:rPr lang="en-US" altLang="en-US" i="1" dirty="0" err="1"/>
              <a:t>i</a:t>
            </a:r>
            <a:r>
              <a:rPr lang="en-US" altLang="en-US" dirty="0"/>
              <a:t> of a file goes to disk (</a:t>
            </a:r>
            <a:r>
              <a:rPr lang="en-US" altLang="en-US" i="1" dirty="0" err="1"/>
              <a:t>i</a:t>
            </a:r>
            <a:r>
              <a:rPr lang="en-US" altLang="en-US" dirty="0"/>
              <a:t> mod </a:t>
            </a:r>
            <a:r>
              <a:rPr lang="en-US" altLang="en-US" i="1" dirty="0"/>
              <a:t>n</a:t>
            </a:r>
            <a:r>
              <a:rPr lang="en-US" altLang="en-US" dirty="0"/>
              <a:t>) + 1</a:t>
            </a:r>
          </a:p>
          <a:p>
            <a:pPr lvl="1">
              <a:spcAft>
                <a:spcPts val="0"/>
              </a:spcAft>
            </a:pPr>
            <a:r>
              <a:rPr lang="en-US" altLang="en-US" dirty="0"/>
              <a:t>Requests for different blocks can run in parallel if the blocks reside on different disks</a:t>
            </a:r>
          </a:p>
          <a:p>
            <a:pPr lvl="1">
              <a:spcAft>
                <a:spcPts val="0"/>
              </a:spcAft>
            </a:pPr>
            <a:r>
              <a:rPr lang="en-US" altLang="en-US" dirty="0"/>
              <a:t>A request for a long sequence of blocks can utilize all disks in parallel</a:t>
            </a:r>
          </a:p>
        </p:txBody>
      </p:sp>
    </p:spTree>
    <p:extLst>
      <p:ext uri="{BB962C8B-B14F-4D97-AF65-F5344CB8AC3E}">
        <p14:creationId xmlns:p14="http://schemas.microsoft.com/office/powerpoint/2010/main" val="531448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0C333282-2647-4C5B-88ED-77D98738B0E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 Levels</a:t>
            </a:r>
          </a:p>
        </p:txBody>
      </p:sp>
      <p:sp>
        <p:nvSpPr>
          <p:cNvPr id="52227" name="Rectangle 3">
            <a:extLst>
              <a:ext uri="{FF2B5EF4-FFF2-40B4-BE49-F238E27FC236}">
                <a16:creationId xmlns:a16="http://schemas.microsoft.com/office/drawing/2014/main" id="{98A51C89-8033-4F40-A276-CB7BA618BD1D}"/>
              </a:ext>
            </a:extLst>
          </p:cNvPr>
          <p:cNvSpPr>
            <a:spLocks noGrp="1" noChangeArrowheads="1"/>
          </p:cNvSpPr>
          <p:nvPr>
            <p:ph type="body" idx="1"/>
          </p:nvPr>
        </p:nvSpPr>
        <p:spPr>
          <a:xfrm>
            <a:off x="1719263" y="820341"/>
            <a:ext cx="5793159" cy="2555906"/>
          </a:xfrm>
        </p:spPr>
        <p:txBody>
          <a:bodyPr/>
          <a:lstStyle/>
          <a:p>
            <a:r>
              <a:rPr lang="en-US" altLang="en-US" dirty="0"/>
              <a:t>Schemes to provide redundancy at lower cost by using disk striping combined with parity bits</a:t>
            </a:r>
          </a:p>
          <a:p>
            <a:pPr lvl="1"/>
            <a:r>
              <a:rPr lang="en-US" altLang="en-US" dirty="0"/>
              <a:t>Different RAID organizations, or RAID levels, have differing cost, performance and reliability characteristics</a:t>
            </a:r>
          </a:p>
          <a:p>
            <a:r>
              <a:rPr lang="en-US" altLang="en-US" b="1" dirty="0">
                <a:solidFill>
                  <a:srgbClr val="002060"/>
                </a:solidFill>
              </a:rPr>
              <a:t>RAID Level 0</a:t>
            </a:r>
            <a:r>
              <a:rPr lang="en-US" altLang="en-US" dirty="0"/>
              <a:t>:  </a:t>
            </a:r>
            <a:r>
              <a:rPr lang="en-US" altLang="en-US" dirty="0">
                <a:solidFill>
                  <a:srgbClr val="002060"/>
                </a:solidFill>
              </a:rPr>
              <a:t>Block striping; non-redundant</a:t>
            </a:r>
            <a:r>
              <a:rPr lang="en-US" altLang="en-US" dirty="0">
                <a:solidFill>
                  <a:schemeClr val="tx2"/>
                </a:solidFill>
              </a:rPr>
              <a:t>.</a:t>
            </a:r>
            <a:r>
              <a:rPr lang="en-US" altLang="en-US" dirty="0"/>
              <a:t> </a:t>
            </a:r>
          </a:p>
          <a:p>
            <a:pPr lvl="1">
              <a:buClr>
                <a:schemeClr val="hlink"/>
              </a:buClr>
            </a:pPr>
            <a:r>
              <a:rPr lang="en-US" altLang="en-US" dirty="0"/>
              <a:t> Used in high-performance applications where data loss is not critical. </a:t>
            </a:r>
          </a:p>
          <a:p>
            <a:r>
              <a:rPr lang="en-US" altLang="en-US" b="1" dirty="0">
                <a:solidFill>
                  <a:srgbClr val="002060"/>
                </a:solidFill>
              </a:rPr>
              <a:t>RAID Level 1</a:t>
            </a:r>
            <a:r>
              <a:rPr lang="en-US" altLang="en-US" dirty="0"/>
              <a:t>:  </a:t>
            </a:r>
            <a:r>
              <a:rPr lang="en-US" altLang="en-US" dirty="0">
                <a:solidFill>
                  <a:srgbClr val="002060"/>
                </a:solidFill>
              </a:rPr>
              <a:t>Mirrored disks </a:t>
            </a:r>
            <a:r>
              <a:rPr lang="en-US" altLang="en-US" dirty="0"/>
              <a:t>with block striping</a:t>
            </a:r>
          </a:p>
          <a:p>
            <a:pPr lvl="1">
              <a:buClr>
                <a:schemeClr val="hlink"/>
              </a:buClr>
            </a:pPr>
            <a:r>
              <a:rPr lang="en-US" altLang="en-US" dirty="0"/>
              <a:t>Offers best write performance.  </a:t>
            </a:r>
          </a:p>
          <a:p>
            <a:pPr lvl="1">
              <a:buClr>
                <a:schemeClr val="hlink"/>
              </a:buClr>
            </a:pPr>
            <a:r>
              <a:rPr lang="en-US" altLang="en-US" dirty="0"/>
              <a:t>Popular for applications such as storing log files in a database system.</a:t>
            </a:r>
          </a:p>
          <a:p>
            <a:pPr>
              <a:buClr>
                <a:schemeClr val="hlink"/>
              </a:buClr>
            </a:pPr>
            <a:endParaRPr lang="en-US" altLang="en-US" dirty="0"/>
          </a:p>
          <a:p>
            <a:endParaRPr lang="en-US" altLang="en-US" dirty="0"/>
          </a:p>
        </p:txBody>
      </p:sp>
      <p:pic>
        <p:nvPicPr>
          <p:cNvPr id="7" name="Graphic 6">
            <a:extLst>
              <a:ext uri="{FF2B5EF4-FFF2-40B4-BE49-F238E27FC236}">
                <a16:creationId xmlns:a16="http://schemas.microsoft.com/office/drawing/2014/main" id="{CE7CA23F-2547-47A0-8457-A31E5C45A34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53244"/>
          <a:stretch/>
        </p:blipFill>
        <p:spPr>
          <a:xfrm>
            <a:off x="3103120" y="3281548"/>
            <a:ext cx="2709593" cy="1162973"/>
          </a:xfrm>
          <a:prstGeom prst="rect">
            <a:avLst/>
          </a:prstGeom>
        </p:spPr>
      </p:pic>
    </p:spTree>
    <p:extLst>
      <p:ext uri="{BB962C8B-B14F-4D97-AF65-F5344CB8AC3E}">
        <p14:creationId xmlns:p14="http://schemas.microsoft.com/office/powerpoint/2010/main" val="15975098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0C333282-2647-4C5B-88ED-77D98738B0E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RAID Levels (Cont.)</a:t>
            </a:r>
          </a:p>
        </p:txBody>
      </p:sp>
      <p:sp>
        <p:nvSpPr>
          <p:cNvPr id="52227" name="Rectangle 3">
            <a:extLst>
              <a:ext uri="{FF2B5EF4-FFF2-40B4-BE49-F238E27FC236}">
                <a16:creationId xmlns:a16="http://schemas.microsoft.com/office/drawing/2014/main" id="{98A51C89-8033-4F40-A276-CB7BA618BD1D}"/>
              </a:ext>
            </a:extLst>
          </p:cNvPr>
          <p:cNvSpPr>
            <a:spLocks noGrp="1" noChangeArrowheads="1"/>
          </p:cNvSpPr>
          <p:nvPr>
            <p:ph type="body" idx="1"/>
          </p:nvPr>
        </p:nvSpPr>
        <p:spPr>
          <a:xfrm>
            <a:off x="1719264" y="868342"/>
            <a:ext cx="5696605" cy="2378585"/>
          </a:xfrm>
        </p:spPr>
        <p:txBody>
          <a:bodyPr/>
          <a:lstStyle/>
          <a:p>
            <a:pPr>
              <a:spcAft>
                <a:spcPts val="0"/>
              </a:spcAft>
            </a:pPr>
            <a:r>
              <a:rPr lang="en-US" altLang="en-US" b="1" dirty="0">
                <a:solidFill>
                  <a:srgbClr val="002060"/>
                </a:solidFill>
              </a:rPr>
              <a:t>Parity blocks</a:t>
            </a:r>
            <a:r>
              <a:rPr lang="en-US" altLang="en-US" dirty="0"/>
              <a:t>: Parity block </a:t>
            </a:r>
            <a:r>
              <a:rPr lang="en-US" altLang="en-US" i="1" dirty="0"/>
              <a:t>j</a:t>
            </a:r>
            <a:r>
              <a:rPr lang="en-US" altLang="en-US" dirty="0"/>
              <a:t> stores XOR of bits from block </a:t>
            </a:r>
            <a:r>
              <a:rPr lang="en-US" altLang="en-US" i="1" dirty="0"/>
              <a:t>j </a:t>
            </a:r>
            <a:r>
              <a:rPr lang="en-US" altLang="en-US" dirty="0"/>
              <a:t> of each disk</a:t>
            </a:r>
          </a:p>
          <a:p>
            <a:pPr lvl="1">
              <a:spcAft>
                <a:spcPts val="0"/>
              </a:spcAft>
            </a:pPr>
            <a:r>
              <a:rPr lang="en-US" altLang="en-US" dirty="0"/>
              <a:t>When writing data to a block </a:t>
            </a:r>
            <a:r>
              <a:rPr lang="en-US" altLang="en-US" i="1" dirty="0"/>
              <a:t>j</a:t>
            </a:r>
            <a:r>
              <a:rPr lang="en-US" altLang="en-US" dirty="0"/>
              <a:t>, parity block </a:t>
            </a:r>
            <a:r>
              <a:rPr lang="en-US" altLang="en-US" i="1" dirty="0"/>
              <a:t>j </a:t>
            </a:r>
            <a:r>
              <a:rPr lang="en-US" altLang="en-US" dirty="0"/>
              <a:t>must also be computed and written to disk</a:t>
            </a:r>
          </a:p>
          <a:p>
            <a:pPr lvl="2">
              <a:spcAft>
                <a:spcPts val="0"/>
              </a:spcAft>
            </a:pPr>
            <a:r>
              <a:rPr lang="en-US" altLang="en-US" dirty="0"/>
              <a:t>Can be done by using old parity block, old value of current block and new value of current block (2 block reads + 2 block writes)</a:t>
            </a:r>
          </a:p>
          <a:p>
            <a:pPr lvl="2">
              <a:spcAft>
                <a:spcPts val="0"/>
              </a:spcAft>
            </a:pPr>
            <a:r>
              <a:rPr lang="en-US" altLang="en-US" dirty="0"/>
              <a:t>Or by recomputing the parity value using the new values of blocks corresponding to the parity block</a:t>
            </a:r>
          </a:p>
          <a:p>
            <a:pPr lvl="3">
              <a:spcAft>
                <a:spcPts val="0"/>
              </a:spcAft>
            </a:pPr>
            <a:r>
              <a:rPr lang="en-US" altLang="en-US" dirty="0"/>
              <a:t>More efficient for writing large amounts of data sequentially</a:t>
            </a:r>
          </a:p>
          <a:p>
            <a:pPr lvl="1">
              <a:spcAft>
                <a:spcPts val="0"/>
              </a:spcAft>
            </a:pPr>
            <a:r>
              <a:rPr lang="en-US" altLang="en-US" dirty="0"/>
              <a:t>To recover data for a block, compute XOR of bits from all other blocks in the set including the parity block</a:t>
            </a:r>
          </a:p>
          <a:p>
            <a:pPr lvl="1"/>
            <a:endParaRPr lang="en-US" altLang="en-US" dirty="0"/>
          </a:p>
          <a:p>
            <a:pPr>
              <a:buClr>
                <a:schemeClr val="hlink"/>
              </a:buClr>
            </a:pPr>
            <a:endParaRPr lang="en-US" altLang="en-US" dirty="0"/>
          </a:p>
          <a:p>
            <a:endParaRPr lang="en-US" altLang="en-US" dirty="0"/>
          </a:p>
        </p:txBody>
      </p:sp>
    </p:spTree>
    <p:extLst>
      <p:ext uri="{BB962C8B-B14F-4D97-AF65-F5344CB8AC3E}">
        <p14:creationId xmlns:p14="http://schemas.microsoft.com/office/powerpoint/2010/main" val="1040791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2A6E759D-8359-428A-ACB2-E64172034A4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 Levels (Cont.)</a:t>
            </a:r>
          </a:p>
        </p:txBody>
      </p:sp>
      <p:sp>
        <p:nvSpPr>
          <p:cNvPr id="60419" name="Rectangle 3">
            <a:extLst>
              <a:ext uri="{FF2B5EF4-FFF2-40B4-BE49-F238E27FC236}">
                <a16:creationId xmlns:a16="http://schemas.microsoft.com/office/drawing/2014/main" id="{C937C857-41AF-435A-9848-5C396E32A55E}"/>
              </a:ext>
            </a:extLst>
          </p:cNvPr>
          <p:cNvSpPr>
            <a:spLocks noGrp="1" noChangeArrowheads="1"/>
          </p:cNvSpPr>
          <p:nvPr>
            <p:ph type="body" idx="1"/>
          </p:nvPr>
        </p:nvSpPr>
        <p:spPr>
          <a:xfrm>
            <a:off x="1719263" y="874553"/>
            <a:ext cx="5684022" cy="1121301"/>
          </a:xfrm>
        </p:spPr>
        <p:txBody>
          <a:bodyPr/>
          <a:lstStyle/>
          <a:p>
            <a:pPr>
              <a:spcAft>
                <a:spcPts val="0"/>
              </a:spcAft>
            </a:pPr>
            <a:r>
              <a:rPr lang="en-US" altLang="en-US" b="1" dirty="0">
                <a:solidFill>
                  <a:srgbClr val="002060"/>
                </a:solidFill>
              </a:rPr>
              <a:t>RAID Level 5</a:t>
            </a:r>
            <a:r>
              <a:rPr lang="en-US" altLang="en-US" b="1" dirty="0"/>
              <a:t>: </a:t>
            </a:r>
            <a:r>
              <a:rPr lang="en-US" altLang="en-US" dirty="0"/>
              <a:t> </a:t>
            </a:r>
            <a:r>
              <a:rPr lang="en-US" altLang="en-US" dirty="0">
                <a:solidFill>
                  <a:srgbClr val="002060"/>
                </a:solidFill>
              </a:rPr>
              <a:t>Block-Interleaved Distributed Parity</a:t>
            </a:r>
            <a:r>
              <a:rPr lang="en-US" altLang="en-US" dirty="0"/>
              <a:t>; partitions data and parity among all</a:t>
            </a:r>
            <a:r>
              <a:rPr lang="en-US" altLang="en-US" i="1" dirty="0"/>
              <a:t> N</a:t>
            </a:r>
            <a:r>
              <a:rPr lang="en-US" altLang="en-US" dirty="0"/>
              <a:t> + 1 disks, rather than storing data in </a:t>
            </a:r>
            <a:r>
              <a:rPr lang="en-US" altLang="en-US" i="1" dirty="0"/>
              <a:t>N</a:t>
            </a:r>
            <a:r>
              <a:rPr lang="en-US" altLang="en-US" dirty="0"/>
              <a:t> disks and parity in 1 disk.</a:t>
            </a:r>
          </a:p>
          <a:p>
            <a:pPr lvl="1">
              <a:spcAft>
                <a:spcPts val="0"/>
              </a:spcAft>
            </a:pPr>
            <a:r>
              <a:rPr lang="en-US" altLang="en-US" dirty="0"/>
              <a:t>E.g., with 5 disks, parity block for </a:t>
            </a:r>
            <a:r>
              <a:rPr lang="en-US" altLang="en-US" i="1" dirty="0"/>
              <a:t>n</a:t>
            </a:r>
            <a:r>
              <a:rPr lang="en-US" altLang="en-US" dirty="0"/>
              <a:t>th set of blocks is stored on disk (</a:t>
            </a:r>
            <a:r>
              <a:rPr lang="en-US" altLang="en-US" i="1" dirty="0"/>
              <a:t>n mod</a:t>
            </a:r>
            <a:r>
              <a:rPr lang="en-US" altLang="en-US" dirty="0"/>
              <a:t> 5) + 1, with the data blocks stored on the other 4 disks.</a:t>
            </a:r>
          </a:p>
        </p:txBody>
      </p:sp>
      <p:pic>
        <p:nvPicPr>
          <p:cNvPr id="6" name="Graphic 5">
            <a:extLst>
              <a:ext uri="{FF2B5EF4-FFF2-40B4-BE49-F238E27FC236}">
                <a16:creationId xmlns:a16="http://schemas.microsoft.com/office/drawing/2014/main" id="{7A283782-0137-4DC6-B62C-4B6B6FECB1D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48619" b="25063"/>
          <a:stretch/>
        </p:blipFill>
        <p:spPr>
          <a:xfrm>
            <a:off x="2682347" y="2189216"/>
            <a:ext cx="3757854" cy="913703"/>
          </a:xfrm>
          <a:prstGeom prst="rect">
            <a:avLst/>
          </a:prstGeom>
        </p:spPr>
      </p:pic>
      <p:pic>
        <p:nvPicPr>
          <p:cNvPr id="7" name="Graphic 6">
            <a:extLst>
              <a:ext uri="{FF2B5EF4-FFF2-40B4-BE49-F238E27FC236}">
                <a16:creationId xmlns:a16="http://schemas.microsoft.com/office/drawing/2014/main" id="{4DA5CE1B-6400-4C66-8555-54DB7558AE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9143" y="3296282"/>
            <a:ext cx="2344263" cy="1201073"/>
          </a:xfrm>
          <a:prstGeom prst="rect">
            <a:avLst/>
          </a:prstGeom>
        </p:spPr>
      </p:pic>
    </p:spTree>
    <p:extLst>
      <p:ext uri="{BB962C8B-B14F-4D97-AF65-F5344CB8AC3E}">
        <p14:creationId xmlns:p14="http://schemas.microsoft.com/office/powerpoint/2010/main" val="30955275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a:extLst>
              <a:ext uri="{FF2B5EF4-FFF2-40B4-BE49-F238E27FC236}">
                <a16:creationId xmlns:a16="http://schemas.microsoft.com/office/drawing/2014/main" id="{1CF99706-30C2-4EB7-8D65-BC5B4CEC712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 Levels (Cont.)</a:t>
            </a:r>
          </a:p>
        </p:txBody>
      </p:sp>
      <p:sp>
        <p:nvSpPr>
          <p:cNvPr id="62467" name="Rectangle 3">
            <a:extLst>
              <a:ext uri="{FF2B5EF4-FFF2-40B4-BE49-F238E27FC236}">
                <a16:creationId xmlns:a16="http://schemas.microsoft.com/office/drawing/2014/main" id="{C742E74E-142C-4EF0-9F7C-EF09B92A8456}"/>
              </a:ext>
            </a:extLst>
          </p:cNvPr>
          <p:cNvSpPr>
            <a:spLocks noGrp="1" noChangeArrowheads="1"/>
          </p:cNvSpPr>
          <p:nvPr>
            <p:ph type="body" idx="1"/>
          </p:nvPr>
        </p:nvSpPr>
        <p:spPr>
          <a:xfrm>
            <a:off x="1719263" y="898510"/>
            <a:ext cx="5736614" cy="1950198"/>
          </a:xfrm>
        </p:spPr>
        <p:txBody>
          <a:bodyPr/>
          <a:lstStyle/>
          <a:p>
            <a:pPr>
              <a:spcAft>
                <a:spcPts val="0"/>
              </a:spcAft>
            </a:pPr>
            <a:r>
              <a:rPr lang="en-US" altLang="en-US" b="1" dirty="0">
                <a:solidFill>
                  <a:srgbClr val="002060"/>
                </a:solidFill>
              </a:rPr>
              <a:t>RAID Level 5 </a:t>
            </a:r>
            <a:r>
              <a:rPr lang="en-US" altLang="en-US" dirty="0">
                <a:solidFill>
                  <a:srgbClr val="002060"/>
                </a:solidFill>
              </a:rPr>
              <a:t>(Cont.)</a:t>
            </a:r>
          </a:p>
          <a:p>
            <a:pPr lvl="1">
              <a:spcAft>
                <a:spcPts val="0"/>
              </a:spcAft>
            </a:pPr>
            <a:r>
              <a:rPr lang="en-US" altLang="en-US" dirty="0"/>
              <a:t>Block writes occur in parallel if the blocks and their parity blocks are on different disks.</a:t>
            </a:r>
          </a:p>
          <a:p>
            <a:pPr>
              <a:spcAft>
                <a:spcPts val="0"/>
              </a:spcAft>
            </a:pPr>
            <a:r>
              <a:rPr lang="en-US" altLang="en-US" b="1" dirty="0">
                <a:solidFill>
                  <a:srgbClr val="002060"/>
                </a:solidFill>
              </a:rPr>
              <a:t>RAID Level 6</a:t>
            </a:r>
            <a:r>
              <a:rPr lang="en-US" altLang="en-US" dirty="0">
                <a:solidFill>
                  <a:srgbClr val="000099"/>
                </a:solidFill>
              </a:rPr>
              <a:t>:</a:t>
            </a:r>
            <a:r>
              <a:rPr lang="en-US" altLang="en-US" dirty="0">
                <a:solidFill>
                  <a:schemeClr val="tx2"/>
                </a:solidFill>
              </a:rPr>
              <a:t> </a:t>
            </a:r>
            <a:r>
              <a:rPr lang="en-US" altLang="en-US" dirty="0">
                <a:solidFill>
                  <a:srgbClr val="002060"/>
                </a:solidFill>
              </a:rPr>
              <a:t>P+Q Redundancy </a:t>
            </a:r>
            <a:r>
              <a:rPr lang="en-US" altLang="en-US" dirty="0"/>
              <a:t>scheme; similar to Level 5, but stores two error correction blocks (P, Q) instead of single parity block to guard against multiple disk failures. </a:t>
            </a:r>
          </a:p>
          <a:p>
            <a:pPr lvl="1">
              <a:spcAft>
                <a:spcPts val="0"/>
              </a:spcAft>
            </a:pPr>
            <a:r>
              <a:rPr lang="en-US" altLang="en-US" dirty="0"/>
              <a:t> Better reliability than Level 5 at a higher cost</a:t>
            </a:r>
          </a:p>
          <a:p>
            <a:pPr lvl="2">
              <a:spcAft>
                <a:spcPts val="0"/>
              </a:spcAft>
            </a:pPr>
            <a:r>
              <a:rPr lang="en-US" altLang="en-US" dirty="0"/>
              <a:t>Becoming more important as storage sizes increase</a:t>
            </a:r>
          </a:p>
        </p:txBody>
      </p:sp>
      <p:pic>
        <p:nvPicPr>
          <p:cNvPr id="5" name="Graphic 4">
            <a:extLst>
              <a:ext uri="{FF2B5EF4-FFF2-40B4-BE49-F238E27FC236}">
                <a16:creationId xmlns:a16="http://schemas.microsoft.com/office/drawing/2014/main" id="{95A42F48-4B1F-445D-8F71-290789E5F25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73230" b="452"/>
          <a:stretch/>
        </p:blipFill>
        <p:spPr>
          <a:xfrm>
            <a:off x="2605348" y="2998439"/>
            <a:ext cx="3489794" cy="848525"/>
          </a:xfrm>
          <a:prstGeom prst="rect">
            <a:avLst/>
          </a:prstGeom>
        </p:spPr>
      </p:pic>
    </p:spTree>
    <p:extLst>
      <p:ext uri="{BB962C8B-B14F-4D97-AF65-F5344CB8AC3E}">
        <p14:creationId xmlns:p14="http://schemas.microsoft.com/office/powerpoint/2010/main" val="19530333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C62A6B55-3F6C-45AC-888D-3BC5BC0056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 Levels (Cont.)</a:t>
            </a:r>
          </a:p>
        </p:txBody>
      </p:sp>
      <p:sp>
        <p:nvSpPr>
          <p:cNvPr id="54275" name="Rectangle 3">
            <a:extLst>
              <a:ext uri="{FF2B5EF4-FFF2-40B4-BE49-F238E27FC236}">
                <a16:creationId xmlns:a16="http://schemas.microsoft.com/office/drawing/2014/main" id="{D01A90F2-C005-4E48-BA2A-3DA0FD951DE0}"/>
              </a:ext>
            </a:extLst>
          </p:cNvPr>
          <p:cNvSpPr>
            <a:spLocks noGrp="1" noChangeArrowheads="1"/>
          </p:cNvSpPr>
          <p:nvPr>
            <p:ph type="body" idx="1"/>
          </p:nvPr>
        </p:nvSpPr>
        <p:spPr>
          <a:xfrm>
            <a:off x="1719263" y="830512"/>
            <a:ext cx="5683861" cy="3143612"/>
          </a:xfrm>
        </p:spPr>
        <p:txBody>
          <a:bodyPr/>
          <a:lstStyle/>
          <a:p>
            <a:pPr>
              <a:spcAft>
                <a:spcPts val="0"/>
              </a:spcAft>
            </a:pPr>
            <a:r>
              <a:rPr lang="en-US" altLang="en-US" b="1" dirty="0"/>
              <a:t>Other levels (not used in practice):</a:t>
            </a:r>
          </a:p>
          <a:p>
            <a:pPr lvl="1">
              <a:spcAft>
                <a:spcPts val="0"/>
              </a:spcAft>
            </a:pPr>
            <a:r>
              <a:rPr lang="en-US" altLang="en-US" b="1" dirty="0">
                <a:solidFill>
                  <a:srgbClr val="002060"/>
                </a:solidFill>
              </a:rPr>
              <a:t>RAID Level 2</a:t>
            </a:r>
            <a:r>
              <a:rPr lang="en-US" altLang="en-US" dirty="0"/>
              <a:t>:  </a:t>
            </a:r>
            <a:r>
              <a:rPr lang="en-US" altLang="en-US" dirty="0">
                <a:solidFill>
                  <a:srgbClr val="002060"/>
                </a:solidFill>
              </a:rPr>
              <a:t>Memory-Style Error-Correcting-Codes </a:t>
            </a:r>
            <a:r>
              <a:rPr lang="en-US" altLang="en-US" dirty="0"/>
              <a:t>(ECC) with bit striping.</a:t>
            </a:r>
          </a:p>
          <a:p>
            <a:pPr lvl="1">
              <a:spcAft>
                <a:spcPts val="0"/>
              </a:spcAft>
            </a:pPr>
            <a:r>
              <a:rPr lang="en-US" altLang="en-US" b="1" dirty="0">
                <a:solidFill>
                  <a:srgbClr val="002060"/>
                </a:solidFill>
              </a:rPr>
              <a:t>RAID Level 3</a:t>
            </a:r>
            <a:r>
              <a:rPr lang="en-US" altLang="en-US" dirty="0"/>
              <a:t>: </a:t>
            </a:r>
            <a:r>
              <a:rPr lang="en-US" altLang="en-US" dirty="0">
                <a:solidFill>
                  <a:srgbClr val="002060"/>
                </a:solidFill>
              </a:rPr>
              <a:t>Bit-Interleaved Parity</a:t>
            </a:r>
          </a:p>
          <a:p>
            <a:pPr lvl="1">
              <a:spcAft>
                <a:spcPts val="0"/>
              </a:spcAft>
            </a:pPr>
            <a:r>
              <a:rPr lang="en-US" altLang="en-US" b="1" dirty="0">
                <a:solidFill>
                  <a:srgbClr val="002060"/>
                </a:solidFill>
              </a:rPr>
              <a:t>RAID Level 4</a:t>
            </a:r>
            <a:r>
              <a:rPr lang="en-US" altLang="en-US" b="1" dirty="0"/>
              <a:t>: </a:t>
            </a:r>
            <a:r>
              <a:rPr lang="en-US" altLang="en-US" dirty="0"/>
              <a:t> </a:t>
            </a:r>
            <a:r>
              <a:rPr lang="en-US" altLang="en-US" dirty="0">
                <a:solidFill>
                  <a:srgbClr val="002060"/>
                </a:solidFill>
              </a:rPr>
              <a:t>Block-Interleaved Parity</a:t>
            </a:r>
            <a:r>
              <a:rPr lang="en-US" altLang="en-US" dirty="0"/>
              <a:t>; uses block-level striping, and keeps a parity block on a separate </a:t>
            </a:r>
            <a:r>
              <a:rPr lang="en-US" altLang="en-US" b="1" i="1" dirty="0"/>
              <a:t>parity disk </a:t>
            </a:r>
            <a:r>
              <a:rPr lang="en-US" altLang="en-US" dirty="0"/>
              <a:t>for corresponding blocks from </a:t>
            </a:r>
            <a:r>
              <a:rPr lang="en-US" altLang="en-US" i="1" dirty="0"/>
              <a:t>N</a:t>
            </a:r>
            <a:r>
              <a:rPr lang="en-US" altLang="en-US" dirty="0"/>
              <a:t> other disks.</a:t>
            </a:r>
          </a:p>
          <a:p>
            <a:pPr lvl="2">
              <a:spcAft>
                <a:spcPts val="0"/>
              </a:spcAft>
            </a:pPr>
            <a:r>
              <a:rPr lang="en-US" altLang="en-US" dirty="0">
                <a:solidFill>
                  <a:srgbClr val="002060"/>
                </a:solidFill>
              </a:rPr>
              <a:t>RAID 5 is better than RAID 4, since with RAID 4 with random writes, parity disk gets much higher write load than other disks and becomes a bottleneck</a:t>
            </a:r>
          </a:p>
          <a:p>
            <a:pPr lvl="2"/>
            <a:endParaRPr lang="en-US" altLang="en-US" dirty="0"/>
          </a:p>
        </p:txBody>
      </p:sp>
    </p:spTree>
    <p:extLst>
      <p:ext uri="{BB962C8B-B14F-4D97-AF65-F5344CB8AC3E}">
        <p14:creationId xmlns:p14="http://schemas.microsoft.com/office/powerpoint/2010/main" val="523363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1026">
            <a:extLst>
              <a:ext uri="{FF2B5EF4-FFF2-40B4-BE49-F238E27FC236}">
                <a16:creationId xmlns:a16="http://schemas.microsoft.com/office/drawing/2014/main" id="{4955EDE9-C787-4A3E-9F07-6C31C77CECF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Choice of RAID Level</a:t>
            </a:r>
          </a:p>
        </p:txBody>
      </p:sp>
      <p:sp>
        <p:nvSpPr>
          <p:cNvPr id="64515" name="Rectangle 1027">
            <a:extLst>
              <a:ext uri="{FF2B5EF4-FFF2-40B4-BE49-F238E27FC236}">
                <a16:creationId xmlns:a16="http://schemas.microsoft.com/office/drawing/2014/main" id="{FAE9A1C8-33ED-46CB-831F-3CD6F0805937}"/>
              </a:ext>
            </a:extLst>
          </p:cNvPr>
          <p:cNvSpPr>
            <a:spLocks noGrp="1" noChangeArrowheads="1"/>
          </p:cNvSpPr>
          <p:nvPr>
            <p:ph type="body" idx="1"/>
          </p:nvPr>
        </p:nvSpPr>
        <p:spPr>
          <a:xfrm>
            <a:off x="1719263" y="931179"/>
            <a:ext cx="5648416" cy="2647291"/>
          </a:xfrm>
        </p:spPr>
        <p:txBody>
          <a:bodyPr/>
          <a:lstStyle/>
          <a:p>
            <a:pPr>
              <a:lnSpc>
                <a:spcPct val="90000"/>
              </a:lnSpc>
              <a:spcAft>
                <a:spcPts val="0"/>
              </a:spcAft>
            </a:pPr>
            <a:r>
              <a:rPr lang="en-US" altLang="en-US" dirty="0"/>
              <a:t>Factors in choosing RAID level</a:t>
            </a:r>
          </a:p>
          <a:p>
            <a:pPr lvl="1">
              <a:lnSpc>
                <a:spcPct val="90000"/>
              </a:lnSpc>
              <a:spcAft>
                <a:spcPts val="0"/>
              </a:spcAft>
            </a:pPr>
            <a:r>
              <a:rPr lang="en-US" altLang="en-US" dirty="0">
                <a:solidFill>
                  <a:srgbClr val="002060"/>
                </a:solidFill>
              </a:rPr>
              <a:t>Monetary cost</a:t>
            </a:r>
          </a:p>
          <a:p>
            <a:pPr lvl="1">
              <a:lnSpc>
                <a:spcPct val="90000"/>
              </a:lnSpc>
              <a:spcAft>
                <a:spcPts val="0"/>
              </a:spcAft>
            </a:pPr>
            <a:r>
              <a:rPr lang="en-US" altLang="en-US" dirty="0">
                <a:solidFill>
                  <a:srgbClr val="002060"/>
                </a:solidFill>
              </a:rPr>
              <a:t>Performance</a:t>
            </a:r>
            <a:r>
              <a:rPr lang="en-US" altLang="en-US" dirty="0"/>
              <a:t>: Number of I/O operations per second, and bandwidth during normal operation</a:t>
            </a:r>
          </a:p>
          <a:p>
            <a:pPr lvl="1">
              <a:lnSpc>
                <a:spcPct val="90000"/>
              </a:lnSpc>
              <a:spcAft>
                <a:spcPts val="0"/>
              </a:spcAft>
            </a:pPr>
            <a:r>
              <a:rPr lang="en-US" altLang="en-US" dirty="0">
                <a:solidFill>
                  <a:srgbClr val="002060"/>
                </a:solidFill>
              </a:rPr>
              <a:t>Performance during failure</a:t>
            </a:r>
          </a:p>
          <a:p>
            <a:pPr lvl="1">
              <a:lnSpc>
                <a:spcPct val="90000"/>
              </a:lnSpc>
              <a:spcAft>
                <a:spcPts val="0"/>
              </a:spcAft>
            </a:pPr>
            <a:r>
              <a:rPr lang="en-US" altLang="en-US" dirty="0">
                <a:solidFill>
                  <a:srgbClr val="002060"/>
                </a:solidFill>
              </a:rPr>
              <a:t>Performance during rebuild </a:t>
            </a:r>
            <a:r>
              <a:rPr lang="en-US" altLang="en-US" dirty="0"/>
              <a:t>of failed disk</a:t>
            </a:r>
          </a:p>
          <a:p>
            <a:pPr lvl="2">
              <a:lnSpc>
                <a:spcPct val="90000"/>
              </a:lnSpc>
              <a:spcAft>
                <a:spcPts val="0"/>
              </a:spcAft>
            </a:pPr>
            <a:r>
              <a:rPr lang="en-US" altLang="en-US" dirty="0"/>
              <a:t>Including time taken to rebuild failed disk</a:t>
            </a:r>
          </a:p>
          <a:p>
            <a:pPr>
              <a:lnSpc>
                <a:spcPct val="90000"/>
              </a:lnSpc>
              <a:spcAft>
                <a:spcPts val="0"/>
              </a:spcAft>
            </a:pPr>
            <a:r>
              <a:rPr lang="en-US" altLang="en-US" dirty="0"/>
              <a:t>RAID 0 is used only when data safety is not important </a:t>
            </a:r>
          </a:p>
          <a:p>
            <a:pPr lvl="1">
              <a:lnSpc>
                <a:spcPct val="90000"/>
              </a:lnSpc>
              <a:spcAft>
                <a:spcPts val="0"/>
              </a:spcAft>
            </a:pPr>
            <a:r>
              <a:rPr lang="en-US" altLang="en-US" dirty="0"/>
              <a:t>E.g., data can be recovered quickly from other sources</a:t>
            </a:r>
          </a:p>
        </p:txBody>
      </p:sp>
    </p:spTree>
    <p:extLst>
      <p:ext uri="{BB962C8B-B14F-4D97-AF65-F5344CB8AC3E}">
        <p14:creationId xmlns:p14="http://schemas.microsoft.com/office/powerpoint/2010/main" val="4199824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Course Schedule (Tentative)</a:t>
            </a:r>
          </a:p>
        </p:txBody>
      </p:sp>
      <p:graphicFrame>
        <p:nvGraphicFramePr>
          <p:cNvPr id="6" name="Table 6">
            <a:extLst>
              <a:ext uri="{FF2B5EF4-FFF2-40B4-BE49-F238E27FC236}">
                <a16:creationId xmlns:a16="http://schemas.microsoft.com/office/drawing/2014/main" id="{B48B125D-B22E-B842-95B5-0577693F4A48}"/>
              </a:ext>
            </a:extLst>
          </p:cNvPr>
          <p:cNvGraphicFramePr>
            <a:graphicFrameLocks noGrp="1"/>
          </p:cNvGraphicFramePr>
          <p:nvPr>
            <p:extLst>
              <p:ext uri="{D42A27DB-BD31-4B8C-83A1-F6EECF244321}">
                <p14:modId xmlns:p14="http://schemas.microsoft.com/office/powerpoint/2010/main" val="176510194"/>
              </p:ext>
            </p:extLst>
          </p:nvPr>
        </p:nvGraphicFramePr>
        <p:xfrm>
          <a:off x="76200" y="590549"/>
          <a:ext cx="8915400" cy="4008488"/>
        </p:xfrm>
        <a:graphic>
          <a:graphicData uri="http://schemas.openxmlformats.org/drawingml/2006/table">
            <a:tbl>
              <a:tblPr firstRow="1" bandRow="1">
                <a:tableStyleId>{5C22544A-7EE6-4342-B048-85BDC9FD1C3A}</a:tableStyleId>
              </a:tblPr>
              <a:tblGrid>
                <a:gridCol w="1337310">
                  <a:extLst>
                    <a:ext uri="{9D8B030D-6E8A-4147-A177-3AD203B41FA5}">
                      <a16:colId xmlns:a16="http://schemas.microsoft.com/office/drawing/2014/main" val="2392137946"/>
                    </a:ext>
                  </a:extLst>
                </a:gridCol>
                <a:gridCol w="5639960">
                  <a:extLst>
                    <a:ext uri="{9D8B030D-6E8A-4147-A177-3AD203B41FA5}">
                      <a16:colId xmlns:a16="http://schemas.microsoft.com/office/drawing/2014/main" val="1633952555"/>
                    </a:ext>
                  </a:extLst>
                </a:gridCol>
                <a:gridCol w="1938130">
                  <a:extLst>
                    <a:ext uri="{9D8B030D-6E8A-4147-A177-3AD203B41FA5}">
                      <a16:colId xmlns:a16="http://schemas.microsoft.com/office/drawing/2014/main" val="2962633719"/>
                    </a:ext>
                  </a:extLst>
                </a:gridCol>
              </a:tblGrid>
              <a:tr h="388552">
                <a:tc>
                  <a:txBody>
                    <a:bodyPr/>
                    <a:lstStyle/>
                    <a:p>
                      <a:r>
                        <a:rPr lang="en-US" sz="1400" dirty="0"/>
                        <a:t>Date</a:t>
                      </a:r>
                    </a:p>
                  </a:txBody>
                  <a:tcPr/>
                </a:tc>
                <a:tc>
                  <a:txBody>
                    <a:bodyPr/>
                    <a:lstStyle/>
                    <a:p>
                      <a:r>
                        <a:rPr lang="en-US" sz="1400" dirty="0"/>
                        <a:t>Topics</a:t>
                      </a:r>
                    </a:p>
                  </a:txBody>
                  <a:tcPr/>
                </a:tc>
                <a:tc>
                  <a:txBody>
                    <a:bodyPr/>
                    <a:lstStyle/>
                    <a:p>
                      <a:r>
                        <a:rPr lang="en-US" sz="1400" dirty="0"/>
                        <a:t>Assignments</a:t>
                      </a:r>
                    </a:p>
                  </a:txBody>
                  <a:tcPr/>
                </a:tc>
                <a:extLst>
                  <a:ext uri="{0D108BD9-81ED-4DB2-BD59-A6C34878D82A}">
                    <a16:rowId xmlns:a16="http://schemas.microsoft.com/office/drawing/2014/main" val="1578466203"/>
                  </a:ext>
                </a:extLst>
              </a:tr>
              <a:tr h="302768">
                <a:tc>
                  <a:txBody>
                    <a:bodyPr/>
                    <a:lstStyle/>
                    <a:p>
                      <a:r>
                        <a:rPr lang="en-US" sz="1400" dirty="0"/>
                        <a:t>30-OCT</a:t>
                      </a:r>
                    </a:p>
                  </a:txBody>
                  <a:tcPr/>
                </a:tc>
                <a:tc>
                  <a:txBody>
                    <a:bodyPr/>
                    <a:lstStyle/>
                    <a:p>
                      <a:pPr marL="285750" indent="-285750">
                        <a:buFont typeface="Arial" panose="020B0604020202020204" pitchFamily="34" charset="0"/>
                        <a:buChar char="•"/>
                      </a:pPr>
                      <a:r>
                        <a:rPr lang="en-US" sz="1400" dirty="0"/>
                        <a:t>Module II: I/O subsystem, I/O optimization, indexes.</a:t>
                      </a:r>
                    </a:p>
                  </a:txBody>
                  <a:tcPr/>
                </a:tc>
                <a:tc>
                  <a:txBody>
                    <a:bodyPr/>
                    <a:lstStyle/>
                    <a:p>
                      <a:endParaRPr lang="en-US" sz="1400"/>
                    </a:p>
                  </a:txBody>
                  <a:tcPr/>
                </a:tc>
                <a:extLst>
                  <a:ext uri="{0D108BD9-81ED-4DB2-BD59-A6C34878D82A}">
                    <a16:rowId xmlns:a16="http://schemas.microsoft.com/office/drawing/2014/main" val="2970546222"/>
                  </a:ext>
                </a:extLst>
              </a:tr>
              <a:tr h="514705">
                <a:tc>
                  <a:txBody>
                    <a:bodyPr/>
                    <a:lstStyle/>
                    <a:p>
                      <a:r>
                        <a:rPr lang="en-US" sz="1400" dirty="0"/>
                        <a:t>6-NOV</a:t>
                      </a:r>
                    </a:p>
                  </a:txBody>
                  <a:tcPr/>
                </a:tc>
                <a:tc>
                  <a:txBody>
                    <a:bodyPr/>
                    <a:lstStyle/>
                    <a:p>
                      <a:pPr marL="285750" indent="-285750">
                        <a:buFont typeface="Arial" panose="020B0604020202020204" pitchFamily="34" charset="0"/>
                        <a:buChar char="•"/>
                      </a:pPr>
                      <a:r>
                        <a:rPr lang="en-US" sz="1400" dirty="0"/>
                        <a:t>Module II: Query optimization, transactions, recovery.</a:t>
                      </a:r>
                    </a:p>
                    <a:p>
                      <a:pPr marL="285750" indent="-285750">
                        <a:buFont typeface="Arial" panose="020B0604020202020204" pitchFamily="34" charset="0"/>
                        <a:buChar char="•"/>
                      </a:pPr>
                      <a:r>
                        <a:rPr lang="en-US" sz="1400" dirty="0"/>
                        <a:t>Module III: NoSQL concepts, BASE, graph database (1)</a:t>
                      </a:r>
                    </a:p>
                  </a:txBody>
                  <a:tcPr/>
                </a:tc>
                <a:tc>
                  <a:txBody>
                    <a:bodyPr/>
                    <a:lstStyle/>
                    <a:p>
                      <a:endParaRPr lang="en-US" sz="1400"/>
                    </a:p>
                  </a:txBody>
                  <a:tcPr/>
                </a:tc>
                <a:extLst>
                  <a:ext uri="{0D108BD9-81ED-4DB2-BD59-A6C34878D82A}">
                    <a16:rowId xmlns:a16="http://schemas.microsoft.com/office/drawing/2014/main" val="2704430535"/>
                  </a:ext>
                </a:extLst>
              </a:tr>
              <a:tr h="514705">
                <a:tc>
                  <a:txBody>
                    <a:bodyPr/>
                    <a:lstStyle/>
                    <a:p>
                      <a:r>
                        <a:rPr lang="en-US" sz="1400" dirty="0"/>
                        <a:t>13-NOV</a:t>
                      </a:r>
                    </a:p>
                  </a:txBody>
                  <a:tcPr/>
                </a:tc>
                <a:tc>
                  <a:txBody>
                    <a:bodyPr/>
                    <a:lstStyle/>
                    <a:p>
                      <a:pPr marL="285750" indent="-285750">
                        <a:buFont typeface="Arial" panose="020B0604020202020204" pitchFamily="34" charset="0"/>
                        <a:buChar char="•"/>
                      </a:pPr>
                      <a:r>
                        <a:rPr lang="en-US" sz="1400" dirty="0"/>
                        <a:t>Module III: Graph databases continued.</a:t>
                      </a:r>
                    </a:p>
                    <a:p>
                      <a:pPr marL="285750" indent="-285750">
                        <a:buFont typeface="Arial" panose="020B0604020202020204" pitchFamily="34" charset="0"/>
                        <a:buChar char="•"/>
                      </a:pPr>
                      <a:r>
                        <a:rPr lang="en-US" sz="1400" dirty="0"/>
                        <a:t>Module III: Document databases.</a:t>
                      </a:r>
                    </a:p>
                  </a:txBody>
                  <a:tcPr/>
                </a:tc>
                <a:tc>
                  <a:txBody>
                    <a:bodyPr/>
                    <a:lstStyle/>
                    <a:p>
                      <a:endParaRPr lang="en-US" sz="1400"/>
                    </a:p>
                  </a:txBody>
                  <a:tcPr/>
                </a:tc>
                <a:extLst>
                  <a:ext uri="{0D108BD9-81ED-4DB2-BD59-A6C34878D82A}">
                    <a16:rowId xmlns:a16="http://schemas.microsoft.com/office/drawing/2014/main" val="862259985"/>
                  </a:ext>
                </a:extLst>
              </a:tr>
              <a:tr h="514705">
                <a:tc>
                  <a:txBody>
                    <a:bodyPr/>
                    <a:lstStyle/>
                    <a:p>
                      <a:r>
                        <a:rPr lang="en-US" sz="1400" dirty="0"/>
                        <a:t>20-NOV</a:t>
                      </a:r>
                    </a:p>
                  </a:txBody>
                  <a:tcPr/>
                </a:tc>
                <a:tc>
                  <a:txBody>
                    <a:bodyPr/>
                    <a:lstStyle/>
                    <a:p>
                      <a:pPr marL="285750" indent="-285750">
                        <a:buFont typeface="Arial" panose="020B0604020202020204" pitchFamily="34" charset="0"/>
                        <a:buChar char="•"/>
                      </a:pPr>
                      <a:r>
                        <a:rPr lang="en-US" sz="1400" dirty="0"/>
                        <a:t>Module III: Key-value databases.</a:t>
                      </a:r>
                    </a:p>
                    <a:p>
                      <a:pPr marL="285750" indent="-285750">
                        <a:buFont typeface="Arial" panose="020B0604020202020204" pitchFamily="34" charset="0"/>
                        <a:buChar char="•"/>
                      </a:pPr>
                      <a:r>
                        <a:rPr lang="en-US" sz="1400" dirty="0"/>
                        <a:t>Module III: An example of a combined relational, NoSQL application.</a:t>
                      </a:r>
                    </a:p>
                  </a:txBody>
                  <a:tcPr/>
                </a:tc>
                <a:tc>
                  <a:txBody>
                    <a:bodyPr/>
                    <a:lstStyle/>
                    <a:p>
                      <a:endParaRPr lang="en-US" sz="1400"/>
                    </a:p>
                  </a:txBody>
                  <a:tcPr/>
                </a:tc>
                <a:extLst>
                  <a:ext uri="{0D108BD9-81ED-4DB2-BD59-A6C34878D82A}">
                    <a16:rowId xmlns:a16="http://schemas.microsoft.com/office/drawing/2014/main" val="1325778626"/>
                  </a:ext>
                </a:extLst>
              </a:tr>
              <a:tr h="362168">
                <a:tc>
                  <a:txBody>
                    <a:bodyPr/>
                    <a:lstStyle/>
                    <a:p>
                      <a:r>
                        <a:rPr lang="en-US" sz="1400" dirty="0"/>
                        <a:t>27-NOV</a:t>
                      </a:r>
                    </a:p>
                  </a:txBody>
                  <a:tcPr/>
                </a:tc>
                <a:tc>
                  <a:txBody>
                    <a:bodyPr/>
                    <a:lstStyle/>
                    <a:p>
                      <a:pPr marL="285750" indent="-285750">
                        <a:buFont typeface="Arial" panose="020B0604020202020204" pitchFamily="34" charset="0"/>
                        <a:buChar char="•"/>
                      </a:pPr>
                      <a:r>
                        <a:rPr lang="en-US" sz="1400" dirty="0"/>
                        <a:t>Thanksgiving Break</a:t>
                      </a:r>
                    </a:p>
                  </a:txBody>
                  <a:tcPr/>
                </a:tc>
                <a:tc>
                  <a:txBody>
                    <a:bodyPr/>
                    <a:lstStyle/>
                    <a:p>
                      <a:endParaRPr lang="en-US" sz="1400"/>
                    </a:p>
                  </a:txBody>
                  <a:tcPr/>
                </a:tc>
                <a:extLst>
                  <a:ext uri="{0D108BD9-81ED-4DB2-BD59-A6C34878D82A}">
                    <a16:rowId xmlns:a16="http://schemas.microsoft.com/office/drawing/2014/main" val="4089657689"/>
                  </a:ext>
                </a:extLst>
              </a:tr>
              <a:tr h="514705">
                <a:tc>
                  <a:txBody>
                    <a:bodyPr/>
                    <a:lstStyle/>
                    <a:p>
                      <a:r>
                        <a:rPr lang="en-US" sz="1400" dirty="0"/>
                        <a:t>4-DEC</a:t>
                      </a:r>
                    </a:p>
                  </a:txBody>
                  <a:tcPr/>
                </a:tc>
                <a:tc>
                  <a:txBody>
                    <a:bodyPr/>
                    <a:lstStyle/>
                    <a:p>
                      <a:pPr marL="285750" indent="-285750">
                        <a:buFont typeface="Arial" panose="020B0604020202020204" pitchFamily="34" charset="0"/>
                        <a:buChar char="•"/>
                      </a:pPr>
                      <a:r>
                        <a:rPr lang="en-US" sz="1400" dirty="0"/>
                        <a:t>Module IV: Normalization/De-Normalization</a:t>
                      </a:r>
                    </a:p>
                    <a:p>
                      <a:pPr marL="285750" indent="-285750">
                        <a:buFont typeface="Arial" panose="020B0604020202020204" pitchFamily="34" charset="0"/>
                        <a:buChar char="•"/>
                      </a:pPr>
                      <a:r>
                        <a:rPr lang="en-US" sz="1400" dirty="0"/>
                        <a:t>Module IV: Big data (succinctly), applying database design</a:t>
                      </a:r>
                    </a:p>
                  </a:txBody>
                  <a:tcPr/>
                </a:tc>
                <a:tc>
                  <a:txBody>
                    <a:bodyPr/>
                    <a:lstStyle/>
                    <a:p>
                      <a:endParaRPr lang="en-US" sz="1400" dirty="0"/>
                    </a:p>
                  </a:txBody>
                  <a:tcPr/>
                </a:tc>
                <a:extLst>
                  <a:ext uri="{0D108BD9-81ED-4DB2-BD59-A6C34878D82A}">
                    <a16:rowId xmlns:a16="http://schemas.microsoft.com/office/drawing/2014/main" val="3397859739"/>
                  </a:ext>
                </a:extLst>
              </a:tr>
              <a:tr h="514705">
                <a:tc>
                  <a:txBody>
                    <a:bodyPr/>
                    <a:lstStyle/>
                    <a:p>
                      <a:r>
                        <a:rPr lang="en-US" sz="1400" dirty="0"/>
                        <a:t>11-DEC</a:t>
                      </a:r>
                    </a:p>
                  </a:txBody>
                  <a:tcPr/>
                </a:tc>
                <a:tc>
                  <a:txBody>
                    <a:bodyPr/>
                    <a:lstStyle/>
                    <a:p>
                      <a:pPr marL="285750" indent="-285750">
                        <a:buFont typeface="Arial" panose="020B0604020202020204" pitchFamily="34" charset="0"/>
                        <a:buChar char="•"/>
                      </a:pPr>
                      <a:r>
                        <a:rPr lang="en-US" sz="1400" dirty="0"/>
                        <a:t>Module IV: Data analysis, decision support, OLAP</a:t>
                      </a:r>
                    </a:p>
                    <a:p>
                      <a:pPr marL="285750" indent="-285750">
                        <a:buFont typeface="Arial" panose="020B0604020202020204" pitchFamily="34" charset="0"/>
                        <a:buChar char="•"/>
                      </a:pPr>
                      <a:r>
                        <a:rPr lang="en-US" sz="1400" dirty="0"/>
                        <a:t>Miscellaneous topics.</a:t>
                      </a:r>
                    </a:p>
                  </a:txBody>
                  <a:tcPr/>
                </a:tc>
                <a:tc>
                  <a:txBody>
                    <a:bodyPr/>
                    <a:lstStyle/>
                    <a:p>
                      <a:endParaRPr lang="en-US" sz="1400" dirty="0"/>
                    </a:p>
                  </a:txBody>
                  <a:tcPr/>
                </a:tc>
                <a:extLst>
                  <a:ext uri="{0D108BD9-81ED-4DB2-BD59-A6C34878D82A}">
                    <a16:rowId xmlns:a16="http://schemas.microsoft.com/office/drawing/2014/main" val="1530355112"/>
                  </a:ext>
                </a:extLst>
              </a:tr>
              <a:tr h="362168">
                <a:tc>
                  <a:txBody>
                    <a:bodyPr/>
                    <a:lstStyle/>
                    <a:p>
                      <a:r>
                        <a:rPr lang="en-US" sz="1400" dirty="0"/>
                        <a:t>18-DEC</a:t>
                      </a:r>
                    </a:p>
                  </a:txBody>
                  <a:tcPr/>
                </a:tc>
                <a:tc>
                  <a:txBody>
                    <a:bodyPr/>
                    <a:lstStyle/>
                    <a:p>
                      <a:pPr marL="285750" indent="-285750">
                        <a:buFont typeface="Arial" panose="020B0604020202020204" pitchFamily="34" charset="0"/>
                        <a:buChar char="•"/>
                      </a:pPr>
                      <a:r>
                        <a:rPr lang="en-US" sz="1400" dirty="0"/>
                        <a:t>Final exam due.</a:t>
                      </a:r>
                    </a:p>
                  </a:txBody>
                  <a:tcPr/>
                </a:tc>
                <a:tc>
                  <a:txBody>
                    <a:bodyPr/>
                    <a:lstStyle/>
                    <a:p>
                      <a:endParaRPr lang="en-US" sz="1400" dirty="0"/>
                    </a:p>
                  </a:txBody>
                  <a:tcPr/>
                </a:tc>
                <a:extLst>
                  <a:ext uri="{0D108BD9-81ED-4DB2-BD59-A6C34878D82A}">
                    <a16:rowId xmlns:a16="http://schemas.microsoft.com/office/drawing/2014/main" val="1735187882"/>
                  </a:ext>
                </a:extLst>
              </a:tr>
            </a:tbl>
          </a:graphicData>
        </a:graphic>
      </p:graphicFrame>
      <p:sp>
        <p:nvSpPr>
          <p:cNvPr id="7" name="Rectangle 6">
            <a:extLst>
              <a:ext uri="{FF2B5EF4-FFF2-40B4-BE49-F238E27FC236}">
                <a16:creationId xmlns:a16="http://schemas.microsoft.com/office/drawing/2014/main" id="{B0BF114C-23E5-A74E-8867-57501C895B5F}"/>
              </a:ext>
            </a:extLst>
          </p:cNvPr>
          <p:cNvSpPr/>
          <p:nvPr/>
        </p:nvSpPr>
        <p:spPr>
          <a:xfrm>
            <a:off x="7010400" y="1504950"/>
            <a:ext cx="381000" cy="762000"/>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b="1" dirty="0">
                <a:solidFill>
                  <a:srgbClr val="FFFF00"/>
                </a:solidFill>
              </a:rPr>
              <a:t>HW 3</a:t>
            </a:r>
            <a:br>
              <a:rPr lang="en-US" sz="1050" b="1" dirty="0">
                <a:solidFill>
                  <a:srgbClr val="FFFF00"/>
                </a:solidFill>
              </a:rPr>
            </a:br>
            <a:r>
              <a:rPr lang="en-US" sz="1050" b="1" dirty="0">
                <a:solidFill>
                  <a:srgbClr val="FFFF00"/>
                </a:solidFill>
              </a:rPr>
              <a:t>Written</a:t>
            </a:r>
          </a:p>
        </p:txBody>
      </p:sp>
      <p:sp>
        <p:nvSpPr>
          <p:cNvPr id="8" name="Rectangle 7">
            <a:extLst>
              <a:ext uri="{FF2B5EF4-FFF2-40B4-BE49-F238E27FC236}">
                <a16:creationId xmlns:a16="http://schemas.microsoft.com/office/drawing/2014/main" id="{259B6B46-28CF-F447-A174-BABDFDF7914D}"/>
              </a:ext>
            </a:extLst>
          </p:cNvPr>
          <p:cNvSpPr/>
          <p:nvPr/>
        </p:nvSpPr>
        <p:spPr>
          <a:xfrm>
            <a:off x="7391400" y="2266950"/>
            <a:ext cx="381000" cy="914400"/>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b="1" dirty="0">
                <a:solidFill>
                  <a:srgbClr val="FFFF00"/>
                </a:solidFill>
              </a:rPr>
              <a:t>HW 4 (Project)</a:t>
            </a:r>
            <a:br>
              <a:rPr lang="en-US" sz="1050" b="1" dirty="0">
                <a:solidFill>
                  <a:srgbClr val="FFFF00"/>
                </a:solidFill>
              </a:rPr>
            </a:br>
            <a:r>
              <a:rPr lang="en-US" sz="1050" b="1" dirty="0">
                <a:solidFill>
                  <a:srgbClr val="FFFF00"/>
                </a:solidFill>
              </a:rPr>
              <a:t>Part I</a:t>
            </a:r>
          </a:p>
        </p:txBody>
      </p:sp>
      <p:sp>
        <p:nvSpPr>
          <p:cNvPr id="9" name="Rectangle 8">
            <a:extLst>
              <a:ext uri="{FF2B5EF4-FFF2-40B4-BE49-F238E27FC236}">
                <a16:creationId xmlns:a16="http://schemas.microsoft.com/office/drawing/2014/main" id="{C30A1B67-FDA2-B441-B6EF-A2A1526ED576}"/>
              </a:ext>
            </a:extLst>
          </p:cNvPr>
          <p:cNvSpPr/>
          <p:nvPr/>
        </p:nvSpPr>
        <p:spPr>
          <a:xfrm>
            <a:off x="7394028" y="3208128"/>
            <a:ext cx="378372" cy="963822"/>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b="1" dirty="0">
                <a:solidFill>
                  <a:srgbClr val="FFFF00"/>
                </a:solidFill>
              </a:rPr>
              <a:t>HW 4 (Project)</a:t>
            </a:r>
            <a:br>
              <a:rPr lang="en-US" sz="1050" b="1" dirty="0">
                <a:solidFill>
                  <a:srgbClr val="FFFF00"/>
                </a:solidFill>
              </a:rPr>
            </a:br>
            <a:r>
              <a:rPr lang="en-US" sz="1050" b="1" dirty="0">
                <a:solidFill>
                  <a:srgbClr val="FFFF00"/>
                </a:solidFill>
              </a:rPr>
              <a:t>Part 2</a:t>
            </a:r>
          </a:p>
        </p:txBody>
      </p:sp>
      <p:sp>
        <p:nvSpPr>
          <p:cNvPr id="10" name="Rectangle 9">
            <a:extLst>
              <a:ext uri="{FF2B5EF4-FFF2-40B4-BE49-F238E27FC236}">
                <a16:creationId xmlns:a16="http://schemas.microsoft.com/office/drawing/2014/main" id="{F80C02A0-6F0D-DE4E-8E77-6FDEB6DBA82A}"/>
              </a:ext>
            </a:extLst>
          </p:cNvPr>
          <p:cNvSpPr/>
          <p:nvPr/>
        </p:nvSpPr>
        <p:spPr>
          <a:xfrm>
            <a:off x="7086600" y="4231426"/>
            <a:ext cx="381000" cy="381000"/>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b="1" dirty="0">
                <a:solidFill>
                  <a:srgbClr val="FFFF00"/>
                </a:solidFill>
              </a:rPr>
              <a:t>Final</a:t>
            </a:r>
          </a:p>
        </p:txBody>
      </p:sp>
      <p:sp>
        <p:nvSpPr>
          <p:cNvPr id="11" name="Rectangle 10">
            <a:extLst>
              <a:ext uri="{FF2B5EF4-FFF2-40B4-BE49-F238E27FC236}">
                <a16:creationId xmlns:a16="http://schemas.microsoft.com/office/drawing/2014/main" id="{1D05F276-9229-894A-8357-38BBB3D66363}"/>
              </a:ext>
            </a:extLst>
          </p:cNvPr>
          <p:cNvSpPr/>
          <p:nvPr/>
        </p:nvSpPr>
        <p:spPr>
          <a:xfrm>
            <a:off x="7848600" y="4231426"/>
            <a:ext cx="381000" cy="381000"/>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900" b="1" dirty="0">
                <a:solidFill>
                  <a:srgbClr val="FFFF00"/>
                </a:solidFill>
              </a:rPr>
              <a:t>Extra</a:t>
            </a:r>
            <a:br>
              <a:rPr lang="en-US" sz="900" b="1" dirty="0">
                <a:solidFill>
                  <a:srgbClr val="FFFF00"/>
                </a:solidFill>
              </a:rPr>
            </a:br>
            <a:r>
              <a:rPr lang="en-US" sz="900" b="1" dirty="0">
                <a:solidFill>
                  <a:srgbClr val="FFFF00"/>
                </a:solidFill>
              </a:rPr>
              <a:t>Credit</a:t>
            </a:r>
          </a:p>
        </p:txBody>
      </p:sp>
      <p:sp>
        <p:nvSpPr>
          <p:cNvPr id="12" name="TextBox 11">
            <a:extLst>
              <a:ext uri="{FF2B5EF4-FFF2-40B4-BE49-F238E27FC236}">
                <a16:creationId xmlns:a16="http://schemas.microsoft.com/office/drawing/2014/main" id="{0EB0E45F-34D9-6742-A322-E934F9517E38}"/>
              </a:ext>
            </a:extLst>
          </p:cNvPr>
          <p:cNvSpPr txBox="1"/>
          <p:nvPr/>
        </p:nvSpPr>
        <p:spPr>
          <a:xfrm>
            <a:off x="7581900" y="1581150"/>
            <a:ext cx="685701" cy="307777"/>
          </a:xfrm>
          <a:prstGeom prst="rect">
            <a:avLst/>
          </a:prstGeom>
          <a:noFill/>
        </p:spPr>
        <p:txBody>
          <a:bodyPr wrap="none" rtlCol="0">
            <a:spAutoFit/>
          </a:bodyPr>
          <a:lstStyle/>
          <a:p>
            <a:r>
              <a:rPr lang="en-US" sz="1400" b="1" dirty="0"/>
              <a:t>10 pts.</a:t>
            </a:r>
          </a:p>
        </p:txBody>
      </p:sp>
      <p:sp>
        <p:nvSpPr>
          <p:cNvPr id="13" name="TextBox 12">
            <a:extLst>
              <a:ext uri="{FF2B5EF4-FFF2-40B4-BE49-F238E27FC236}">
                <a16:creationId xmlns:a16="http://schemas.microsoft.com/office/drawing/2014/main" id="{CD9FAF00-4BB5-084A-8A60-262BD8439679}"/>
              </a:ext>
            </a:extLst>
          </p:cNvPr>
          <p:cNvSpPr txBox="1"/>
          <p:nvPr/>
        </p:nvSpPr>
        <p:spPr>
          <a:xfrm>
            <a:off x="7742840" y="2440904"/>
            <a:ext cx="685701" cy="307777"/>
          </a:xfrm>
          <a:prstGeom prst="rect">
            <a:avLst/>
          </a:prstGeom>
          <a:noFill/>
        </p:spPr>
        <p:txBody>
          <a:bodyPr wrap="none" rtlCol="0">
            <a:spAutoFit/>
          </a:bodyPr>
          <a:lstStyle/>
          <a:p>
            <a:r>
              <a:rPr lang="en-US" sz="1400" b="1" dirty="0"/>
              <a:t>10 pts.</a:t>
            </a:r>
          </a:p>
        </p:txBody>
      </p:sp>
      <p:sp>
        <p:nvSpPr>
          <p:cNvPr id="14" name="TextBox 13">
            <a:extLst>
              <a:ext uri="{FF2B5EF4-FFF2-40B4-BE49-F238E27FC236}">
                <a16:creationId xmlns:a16="http://schemas.microsoft.com/office/drawing/2014/main" id="{A68398AE-2C3A-C542-B948-FBEF9A83B97C}"/>
              </a:ext>
            </a:extLst>
          </p:cNvPr>
          <p:cNvSpPr txBox="1"/>
          <p:nvPr/>
        </p:nvSpPr>
        <p:spPr>
          <a:xfrm>
            <a:off x="7742840" y="3359792"/>
            <a:ext cx="685701" cy="307777"/>
          </a:xfrm>
          <a:prstGeom prst="rect">
            <a:avLst/>
          </a:prstGeom>
          <a:noFill/>
        </p:spPr>
        <p:txBody>
          <a:bodyPr wrap="none" rtlCol="0">
            <a:spAutoFit/>
          </a:bodyPr>
          <a:lstStyle/>
          <a:p>
            <a:r>
              <a:rPr lang="en-US" sz="1400" b="1" dirty="0"/>
              <a:t>10 pts.</a:t>
            </a:r>
          </a:p>
        </p:txBody>
      </p:sp>
      <p:sp>
        <p:nvSpPr>
          <p:cNvPr id="15" name="TextBox 14">
            <a:extLst>
              <a:ext uri="{FF2B5EF4-FFF2-40B4-BE49-F238E27FC236}">
                <a16:creationId xmlns:a16="http://schemas.microsoft.com/office/drawing/2014/main" id="{9DA5DAC6-C269-F443-A159-42E7A29DE03B}"/>
              </a:ext>
            </a:extLst>
          </p:cNvPr>
          <p:cNvSpPr txBox="1"/>
          <p:nvPr/>
        </p:nvSpPr>
        <p:spPr>
          <a:xfrm>
            <a:off x="6355474" y="4268037"/>
            <a:ext cx="685701" cy="307777"/>
          </a:xfrm>
          <a:prstGeom prst="rect">
            <a:avLst/>
          </a:prstGeom>
          <a:noFill/>
        </p:spPr>
        <p:txBody>
          <a:bodyPr wrap="none" rtlCol="0">
            <a:spAutoFit/>
          </a:bodyPr>
          <a:lstStyle/>
          <a:p>
            <a:r>
              <a:rPr lang="en-US" sz="1400" b="1" dirty="0"/>
              <a:t>30 pts.</a:t>
            </a:r>
          </a:p>
        </p:txBody>
      </p:sp>
      <p:sp>
        <p:nvSpPr>
          <p:cNvPr id="16" name="TextBox 15">
            <a:extLst>
              <a:ext uri="{FF2B5EF4-FFF2-40B4-BE49-F238E27FC236}">
                <a16:creationId xmlns:a16="http://schemas.microsoft.com/office/drawing/2014/main" id="{0A06DC91-EF1E-2F4A-B8BC-AC38E128173A}"/>
              </a:ext>
            </a:extLst>
          </p:cNvPr>
          <p:cNvSpPr txBox="1"/>
          <p:nvPr/>
        </p:nvSpPr>
        <p:spPr>
          <a:xfrm>
            <a:off x="8310299" y="3909348"/>
            <a:ext cx="807425" cy="738664"/>
          </a:xfrm>
          <a:prstGeom prst="rect">
            <a:avLst/>
          </a:prstGeom>
          <a:noFill/>
        </p:spPr>
        <p:txBody>
          <a:bodyPr wrap="square" rtlCol="0">
            <a:spAutoFit/>
          </a:bodyPr>
          <a:lstStyle/>
          <a:p>
            <a:r>
              <a:rPr lang="en-US" sz="1400" b="1" dirty="0"/>
              <a:t>5 pts.</a:t>
            </a:r>
            <a:br>
              <a:rPr lang="en-US" sz="1400" b="1" dirty="0"/>
            </a:br>
            <a:r>
              <a:rPr lang="en-US" sz="1400" b="1" dirty="0"/>
              <a:t>Extra</a:t>
            </a:r>
            <a:br>
              <a:rPr lang="en-US" sz="1400" b="1" dirty="0"/>
            </a:br>
            <a:r>
              <a:rPr lang="en-US" sz="1400" b="1" dirty="0"/>
              <a:t>Credit.</a:t>
            </a:r>
          </a:p>
        </p:txBody>
      </p:sp>
    </p:spTree>
    <p:extLst>
      <p:ext uri="{BB962C8B-B14F-4D97-AF65-F5344CB8AC3E}">
        <p14:creationId xmlns:p14="http://schemas.microsoft.com/office/powerpoint/2010/main" val="246971804"/>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a:extLst>
              <a:ext uri="{FF2B5EF4-FFF2-40B4-BE49-F238E27FC236}">
                <a16:creationId xmlns:a16="http://schemas.microsoft.com/office/drawing/2014/main" id="{61238607-A732-44BC-AD8B-DCCCA746B4C8}"/>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Choice of RAID Level (Cont.)</a:t>
            </a:r>
          </a:p>
        </p:txBody>
      </p:sp>
      <p:sp>
        <p:nvSpPr>
          <p:cNvPr id="66563" name="Rectangle 3">
            <a:extLst>
              <a:ext uri="{FF2B5EF4-FFF2-40B4-BE49-F238E27FC236}">
                <a16:creationId xmlns:a16="http://schemas.microsoft.com/office/drawing/2014/main" id="{C0A05CCA-93C0-499C-9A8A-876F2EC7A3D8}"/>
              </a:ext>
            </a:extLst>
          </p:cNvPr>
          <p:cNvSpPr>
            <a:spLocks noGrp="1" noChangeArrowheads="1"/>
          </p:cNvSpPr>
          <p:nvPr>
            <p:ph type="body" idx="1"/>
          </p:nvPr>
        </p:nvSpPr>
        <p:spPr>
          <a:xfrm>
            <a:off x="1719263" y="851968"/>
            <a:ext cx="5753231" cy="2823218"/>
          </a:xfrm>
        </p:spPr>
        <p:txBody>
          <a:bodyPr/>
          <a:lstStyle/>
          <a:p>
            <a:pPr>
              <a:spcAft>
                <a:spcPts val="0"/>
              </a:spcAft>
            </a:pPr>
            <a:r>
              <a:rPr lang="en-US" altLang="en-US" dirty="0"/>
              <a:t>Level 1 provides much better write performance than level 5</a:t>
            </a:r>
          </a:p>
          <a:p>
            <a:pPr lvl="1">
              <a:spcAft>
                <a:spcPts val="0"/>
              </a:spcAft>
            </a:pPr>
            <a:r>
              <a:rPr lang="en-US" altLang="en-US" dirty="0"/>
              <a:t>Level 5 requires at least 2 block reads and 2 block writes to write a single block, whereas Level 1 only requires 2 block writes</a:t>
            </a:r>
          </a:p>
          <a:p>
            <a:pPr>
              <a:spcAft>
                <a:spcPts val="0"/>
              </a:spcAft>
            </a:pPr>
            <a:r>
              <a:rPr lang="en-US" altLang="en-US" dirty="0"/>
              <a:t>Level 1 had higher storage cost than level 5</a:t>
            </a:r>
          </a:p>
          <a:p>
            <a:pPr>
              <a:spcAft>
                <a:spcPts val="0"/>
              </a:spcAft>
            </a:pPr>
            <a:r>
              <a:rPr lang="en-US" altLang="en-US" dirty="0"/>
              <a:t>Level 5 is preferred for applications where writes are sequential and large (many blocks), and need large amounts of data storage</a:t>
            </a:r>
          </a:p>
          <a:p>
            <a:pPr>
              <a:spcAft>
                <a:spcPts val="0"/>
              </a:spcAft>
            </a:pPr>
            <a:r>
              <a:rPr lang="en-US" altLang="en-US" dirty="0"/>
              <a:t>RAID 1 is preferred for applications with many random/small updates</a:t>
            </a:r>
          </a:p>
          <a:p>
            <a:pPr>
              <a:spcAft>
                <a:spcPts val="0"/>
              </a:spcAft>
            </a:pPr>
            <a:r>
              <a:rPr lang="en-US" altLang="en-US" dirty="0"/>
              <a:t>Level 6 gives better data protection than RAID 5 since it can tolerate two disk (or disk block) failures</a:t>
            </a:r>
          </a:p>
          <a:p>
            <a:pPr lvl="1">
              <a:spcAft>
                <a:spcPts val="0"/>
              </a:spcAft>
            </a:pPr>
            <a:r>
              <a:rPr lang="en-US" altLang="en-US" dirty="0"/>
              <a:t>Increasing in importance since latent block failures on one disk, coupled with a failure of another disk can result in data loss with RAID 1 and RAID 5.</a:t>
            </a:r>
          </a:p>
        </p:txBody>
      </p:sp>
    </p:spTree>
    <p:extLst>
      <p:ext uri="{BB962C8B-B14F-4D97-AF65-F5344CB8AC3E}">
        <p14:creationId xmlns:p14="http://schemas.microsoft.com/office/powerpoint/2010/main" val="1853551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a:extLst>
              <a:ext uri="{FF2B5EF4-FFF2-40B4-BE49-F238E27FC236}">
                <a16:creationId xmlns:a16="http://schemas.microsoft.com/office/drawing/2014/main" id="{D093EB77-FA24-4E33-877D-E478ADAF613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Hardware Issues</a:t>
            </a:r>
          </a:p>
        </p:txBody>
      </p:sp>
      <p:sp>
        <p:nvSpPr>
          <p:cNvPr id="68611" name="Rectangle 3">
            <a:extLst>
              <a:ext uri="{FF2B5EF4-FFF2-40B4-BE49-F238E27FC236}">
                <a16:creationId xmlns:a16="http://schemas.microsoft.com/office/drawing/2014/main" id="{CB46998D-A13F-44F8-AC2D-CE8261C46F77}"/>
              </a:ext>
            </a:extLst>
          </p:cNvPr>
          <p:cNvSpPr>
            <a:spLocks noGrp="1" noChangeArrowheads="1"/>
          </p:cNvSpPr>
          <p:nvPr>
            <p:ph type="body" idx="1"/>
          </p:nvPr>
        </p:nvSpPr>
        <p:spPr>
          <a:xfrm>
            <a:off x="1719262" y="870843"/>
            <a:ext cx="5675069" cy="3648404"/>
          </a:xfrm>
        </p:spPr>
        <p:txBody>
          <a:bodyPr/>
          <a:lstStyle/>
          <a:p>
            <a:pPr>
              <a:spcAft>
                <a:spcPts val="0"/>
              </a:spcAft>
            </a:pPr>
            <a:r>
              <a:rPr lang="en-US" altLang="en-US" b="1" dirty="0">
                <a:solidFill>
                  <a:srgbClr val="002060"/>
                </a:solidFill>
              </a:rPr>
              <a:t>Software RAID</a:t>
            </a:r>
            <a:r>
              <a:rPr lang="en-US" altLang="en-US" dirty="0"/>
              <a:t>:  RAID implementations done entirely in software, with no special hardware support</a:t>
            </a:r>
          </a:p>
          <a:p>
            <a:pPr>
              <a:spcAft>
                <a:spcPts val="0"/>
              </a:spcAft>
            </a:pPr>
            <a:r>
              <a:rPr lang="en-US" altLang="en-US" b="1" dirty="0">
                <a:solidFill>
                  <a:srgbClr val="002060"/>
                </a:solidFill>
              </a:rPr>
              <a:t>Hardware RAID</a:t>
            </a:r>
            <a:r>
              <a:rPr lang="en-US" altLang="en-US" dirty="0"/>
              <a:t>:  RAID implementations with special hardware</a:t>
            </a:r>
          </a:p>
          <a:p>
            <a:pPr lvl="1">
              <a:spcAft>
                <a:spcPts val="0"/>
              </a:spcAft>
            </a:pPr>
            <a:r>
              <a:rPr lang="en-US" altLang="en-US" dirty="0"/>
              <a:t>Use non-volatile RAM to record writes that are being executed</a:t>
            </a:r>
          </a:p>
          <a:p>
            <a:pPr lvl="1">
              <a:spcAft>
                <a:spcPts val="0"/>
              </a:spcAft>
            </a:pPr>
            <a:r>
              <a:rPr lang="en-US" altLang="en-US" dirty="0"/>
              <a:t>Beware:  power failure during write can result in corrupted disk</a:t>
            </a:r>
          </a:p>
          <a:p>
            <a:pPr lvl="2">
              <a:spcAft>
                <a:spcPts val="0"/>
              </a:spcAft>
            </a:pPr>
            <a:r>
              <a:rPr lang="en-US" altLang="en-US" dirty="0"/>
              <a:t>E.g., failure after writing one block but before writing the second in a mirrored system</a:t>
            </a:r>
          </a:p>
          <a:p>
            <a:pPr lvl="2">
              <a:spcAft>
                <a:spcPts val="0"/>
              </a:spcAft>
            </a:pPr>
            <a:r>
              <a:rPr lang="en-US" altLang="en-US" dirty="0"/>
              <a:t>Such corrupted data must be detected when power is restored</a:t>
            </a:r>
          </a:p>
          <a:p>
            <a:pPr lvl="3">
              <a:spcAft>
                <a:spcPts val="0"/>
              </a:spcAft>
            </a:pPr>
            <a:r>
              <a:rPr lang="en-US" altLang="en-US" dirty="0"/>
              <a:t>Recovery from corruption is similar to recovery from failed disk</a:t>
            </a:r>
          </a:p>
          <a:p>
            <a:pPr lvl="3">
              <a:spcAft>
                <a:spcPts val="0"/>
              </a:spcAft>
            </a:pPr>
            <a:r>
              <a:rPr lang="en-US" altLang="en-US" dirty="0"/>
              <a:t>NV-RAM helps to efficiently detected potentially corrupted blocks</a:t>
            </a:r>
          </a:p>
          <a:p>
            <a:pPr lvl="4">
              <a:spcAft>
                <a:spcPts val="0"/>
              </a:spcAft>
            </a:pPr>
            <a:r>
              <a:rPr lang="en-US" altLang="en-US" dirty="0"/>
              <a:t>Otherwise all blocks of disk must be read and compared with mirror/parity block</a:t>
            </a:r>
          </a:p>
          <a:p>
            <a:pPr lvl="3"/>
            <a:endParaRPr lang="en-US" altLang="en-US" dirty="0"/>
          </a:p>
        </p:txBody>
      </p:sp>
    </p:spTree>
    <p:extLst>
      <p:ext uri="{BB962C8B-B14F-4D97-AF65-F5344CB8AC3E}">
        <p14:creationId xmlns:p14="http://schemas.microsoft.com/office/powerpoint/2010/main" val="4629008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1026">
            <a:extLst>
              <a:ext uri="{FF2B5EF4-FFF2-40B4-BE49-F238E27FC236}">
                <a16:creationId xmlns:a16="http://schemas.microsoft.com/office/drawing/2014/main" id="{0BDC9287-877D-4FC6-AC76-C2FE57E1E1B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Hardware Issues (Cont.)</a:t>
            </a:r>
          </a:p>
        </p:txBody>
      </p:sp>
      <p:sp>
        <p:nvSpPr>
          <p:cNvPr id="70659" name="Rectangle 1027">
            <a:extLst>
              <a:ext uri="{FF2B5EF4-FFF2-40B4-BE49-F238E27FC236}">
                <a16:creationId xmlns:a16="http://schemas.microsoft.com/office/drawing/2014/main" id="{6078CE2E-9A38-48C3-BBCF-1DC82596BE75}"/>
              </a:ext>
            </a:extLst>
          </p:cNvPr>
          <p:cNvSpPr>
            <a:spLocks noGrp="1" noChangeArrowheads="1"/>
          </p:cNvSpPr>
          <p:nvPr>
            <p:ph type="body" idx="1"/>
          </p:nvPr>
        </p:nvSpPr>
        <p:spPr>
          <a:xfrm>
            <a:off x="1719263" y="805343"/>
            <a:ext cx="5790982" cy="3828203"/>
          </a:xfrm>
        </p:spPr>
        <p:txBody>
          <a:bodyPr/>
          <a:lstStyle/>
          <a:p>
            <a:r>
              <a:rPr lang="en-US" altLang="en-US" b="1" dirty="0">
                <a:solidFill>
                  <a:srgbClr val="002060"/>
                </a:solidFill>
              </a:rPr>
              <a:t>Latent failures</a:t>
            </a:r>
            <a:r>
              <a:rPr lang="en-US" altLang="en-US" dirty="0">
                <a:solidFill>
                  <a:srgbClr val="000099"/>
                </a:solidFill>
              </a:rPr>
              <a:t>: </a:t>
            </a:r>
            <a:r>
              <a:rPr lang="en-US" altLang="en-US" dirty="0"/>
              <a:t>data successfully written earlier gets damaged</a:t>
            </a:r>
          </a:p>
          <a:p>
            <a:pPr lvl="1"/>
            <a:r>
              <a:rPr lang="en-US" altLang="en-US" dirty="0"/>
              <a:t>can result in data loss even if only one disk fails</a:t>
            </a:r>
          </a:p>
          <a:p>
            <a:r>
              <a:rPr lang="en-US" altLang="en-US" b="1" dirty="0">
                <a:solidFill>
                  <a:srgbClr val="002060"/>
                </a:solidFill>
              </a:rPr>
              <a:t>Data scrubbing</a:t>
            </a:r>
            <a:r>
              <a:rPr lang="en-US" altLang="en-US" dirty="0">
                <a:solidFill>
                  <a:srgbClr val="000099"/>
                </a:solidFill>
              </a:rPr>
              <a:t>:</a:t>
            </a:r>
            <a:r>
              <a:rPr lang="en-US" altLang="en-US" b="1" dirty="0">
                <a:solidFill>
                  <a:srgbClr val="000099"/>
                </a:solidFill>
              </a:rPr>
              <a:t> </a:t>
            </a:r>
          </a:p>
          <a:p>
            <a:pPr lvl="1"/>
            <a:r>
              <a:rPr lang="en-US" altLang="en-US" dirty="0"/>
              <a:t>continually scan for latent failures, and recover from copy/parity</a:t>
            </a:r>
          </a:p>
          <a:p>
            <a:r>
              <a:rPr lang="en-US" altLang="en-US" b="1" dirty="0">
                <a:solidFill>
                  <a:srgbClr val="002060"/>
                </a:solidFill>
              </a:rPr>
              <a:t>Hot swapping</a:t>
            </a:r>
            <a:r>
              <a:rPr lang="en-US" altLang="en-US" dirty="0"/>
              <a:t>: replacement of disk while system is running, without power down</a:t>
            </a:r>
          </a:p>
          <a:p>
            <a:pPr lvl="1"/>
            <a:r>
              <a:rPr lang="en-US" altLang="en-US" dirty="0"/>
              <a:t>Supported by some hardware RAID systems, </a:t>
            </a:r>
          </a:p>
          <a:p>
            <a:pPr lvl="1"/>
            <a:r>
              <a:rPr lang="en-US" altLang="en-US" dirty="0"/>
              <a:t>reduces time to recovery, and improves availability greatly</a:t>
            </a:r>
          </a:p>
          <a:p>
            <a:r>
              <a:rPr lang="en-US" altLang="en-US" dirty="0"/>
              <a:t>Many systems maintain </a:t>
            </a:r>
            <a:r>
              <a:rPr lang="en-US" altLang="en-US" dirty="0">
                <a:solidFill>
                  <a:srgbClr val="002060"/>
                </a:solidFill>
              </a:rPr>
              <a:t>spare disks </a:t>
            </a:r>
            <a:r>
              <a:rPr lang="en-US" altLang="en-US" dirty="0"/>
              <a:t>which are kept online, and used as replacements for failed disks immediately on detection of failure</a:t>
            </a:r>
          </a:p>
          <a:p>
            <a:pPr lvl="1"/>
            <a:r>
              <a:rPr lang="en-US" altLang="en-US" dirty="0"/>
              <a:t>Reduces time to recovery greatly</a:t>
            </a:r>
          </a:p>
          <a:p>
            <a:r>
              <a:rPr lang="en-US" altLang="en-US" dirty="0"/>
              <a:t>Many hardware RAID systems ensure that a single point of failure will not stop the functioning of the system by using </a:t>
            </a:r>
          </a:p>
          <a:p>
            <a:pPr lvl="1"/>
            <a:r>
              <a:rPr lang="en-US" altLang="en-US" dirty="0"/>
              <a:t>Redundant power supplies with battery backup</a:t>
            </a:r>
          </a:p>
          <a:p>
            <a:pPr lvl="1"/>
            <a:r>
              <a:rPr lang="en-US" altLang="en-US" dirty="0"/>
              <a:t>Multiple controllers and multiple interconnections to guard against controller/interconnection failures</a:t>
            </a:r>
          </a:p>
        </p:txBody>
      </p:sp>
    </p:spTree>
    <p:extLst>
      <p:ext uri="{BB962C8B-B14F-4D97-AF65-F5344CB8AC3E}">
        <p14:creationId xmlns:p14="http://schemas.microsoft.com/office/powerpoint/2010/main" val="3384524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7574D6EA-CBD2-4C59-B29A-32B0356A4663}"/>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Optimization of Disk-Block Access</a:t>
            </a:r>
          </a:p>
        </p:txBody>
      </p:sp>
      <p:sp>
        <p:nvSpPr>
          <p:cNvPr id="38915" name="Rectangle 3">
            <a:extLst>
              <a:ext uri="{FF2B5EF4-FFF2-40B4-BE49-F238E27FC236}">
                <a16:creationId xmlns:a16="http://schemas.microsoft.com/office/drawing/2014/main" id="{69114C09-FC0D-4CCF-8EC2-644FC4F4358A}"/>
              </a:ext>
            </a:extLst>
          </p:cNvPr>
          <p:cNvSpPr>
            <a:spLocks noGrp="1" noChangeArrowheads="1"/>
          </p:cNvSpPr>
          <p:nvPr>
            <p:ph type="body" idx="1"/>
          </p:nvPr>
        </p:nvSpPr>
        <p:spPr>
          <a:xfrm>
            <a:off x="1719263" y="841772"/>
            <a:ext cx="5780576" cy="1455230"/>
          </a:xfrm>
        </p:spPr>
        <p:txBody>
          <a:bodyPr/>
          <a:lstStyle/>
          <a:p>
            <a:pPr>
              <a:spcAft>
                <a:spcPts val="0"/>
              </a:spcAft>
            </a:pPr>
            <a:r>
              <a:rPr lang="en-US" altLang="en-US" b="1" dirty="0">
                <a:solidFill>
                  <a:srgbClr val="002060"/>
                </a:solidFill>
              </a:rPr>
              <a:t>Buffering: </a:t>
            </a:r>
            <a:r>
              <a:rPr lang="en-US" altLang="en-US" dirty="0"/>
              <a:t>in-memory buffer to cache disk blocks</a:t>
            </a:r>
          </a:p>
          <a:p>
            <a:pPr>
              <a:spcAft>
                <a:spcPts val="0"/>
              </a:spcAft>
            </a:pPr>
            <a:r>
              <a:rPr lang="en-US" altLang="en-US" b="1" dirty="0">
                <a:solidFill>
                  <a:srgbClr val="002060"/>
                </a:solidFill>
              </a:rPr>
              <a:t>Read-ahead: </a:t>
            </a:r>
            <a:r>
              <a:rPr lang="en-US" altLang="en-US" dirty="0"/>
              <a:t>Read extra blocks from a track in anticipation that they will be requested soon</a:t>
            </a:r>
            <a:endParaRPr lang="en-US" altLang="en-US" b="1" dirty="0"/>
          </a:p>
          <a:p>
            <a:pPr>
              <a:spcAft>
                <a:spcPts val="0"/>
              </a:spcAft>
            </a:pPr>
            <a:r>
              <a:rPr lang="en-US" altLang="en-US" b="1" dirty="0">
                <a:solidFill>
                  <a:srgbClr val="002060"/>
                </a:solidFill>
              </a:rPr>
              <a:t>Disk-arm-scheduling</a:t>
            </a:r>
            <a:r>
              <a:rPr lang="en-US" altLang="en-US" dirty="0"/>
              <a:t> algorithms re-order block requests so that disk arm movement is minimized </a:t>
            </a:r>
          </a:p>
          <a:p>
            <a:pPr lvl="1">
              <a:spcAft>
                <a:spcPts val="0"/>
              </a:spcAft>
            </a:pPr>
            <a:r>
              <a:rPr lang="en-US" altLang="en-US" b="1" dirty="0">
                <a:solidFill>
                  <a:srgbClr val="002060"/>
                </a:solidFill>
              </a:rPr>
              <a:t>elevator algorithm</a:t>
            </a: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endParaRPr lang="en-US" altLang="en-US" b="1" dirty="0">
              <a:solidFill>
                <a:srgbClr val="002060"/>
              </a:solidFill>
            </a:endParaRPr>
          </a:p>
          <a:p>
            <a:endParaRPr lang="en-US" altLang="en-US" b="1" dirty="0">
              <a:solidFill>
                <a:srgbClr val="002060"/>
              </a:solidFill>
            </a:endParaRPr>
          </a:p>
        </p:txBody>
      </p:sp>
      <p:pic>
        <p:nvPicPr>
          <p:cNvPr id="2" name="Picture 1"/>
          <p:cNvPicPr>
            <a:picLocks noChangeAspect="1"/>
          </p:cNvPicPr>
          <p:nvPr/>
        </p:nvPicPr>
        <p:blipFill>
          <a:blip r:embed="rId3"/>
          <a:stretch>
            <a:fillRect/>
          </a:stretch>
        </p:blipFill>
        <p:spPr>
          <a:xfrm>
            <a:off x="2556281" y="2420436"/>
            <a:ext cx="4031438" cy="852126"/>
          </a:xfrm>
          <a:prstGeom prst="rect">
            <a:avLst/>
          </a:prstGeom>
        </p:spPr>
      </p:pic>
    </p:spTree>
    <p:extLst>
      <p:ext uri="{BB962C8B-B14F-4D97-AF65-F5344CB8AC3E}">
        <p14:creationId xmlns:p14="http://schemas.microsoft.com/office/powerpoint/2010/main" val="3857634112"/>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7574D6EA-CBD2-4C59-B29A-32B0356A4663}"/>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Optimization of Disk-Block Access</a:t>
            </a:r>
          </a:p>
        </p:txBody>
      </p:sp>
      <p:sp>
        <p:nvSpPr>
          <p:cNvPr id="38915" name="Rectangle 3">
            <a:extLst>
              <a:ext uri="{FF2B5EF4-FFF2-40B4-BE49-F238E27FC236}">
                <a16:creationId xmlns:a16="http://schemas.microsoft.com/office/drawing/2014/main" id="{69114C09-FC0D-4CCF-8EC2-644FC4F4358A}"/>
              </a:ext>
            </a:extLst>
          </p:cNvPr>
          <p:cNvSpPr>
            <a:spLocks noGrp="1" noChangeArrowheads="1"/>
          </p:cNvSpPr>
          <p:nvPr>
            <p:ph type="body" idx="1"/>
          </p:nvPr>
        </p:nvSpPr>
        <p:spPr>
          <a:xfrm>
            <a:off x="1719263" y="841772"/>
            <a:ext cx="5780576" cy="1455230"/>
          </a:xfrm>
        </p:spPr>
        <p:txBody>
          <a:bodyPr/>
          <a:lstStyle/>
          <a:p>
            <a:pPr>
              <a:spcAft>
                <a:spcPts val="0"/>
              </a:spcAft>
            </a:pPr>
            <a:r>
              <a:rPr lang="en-US" altLang="en-US" b="1" dirty="0">
                <a:solidFill>
                  <a:srgbClr val="002060"/>
                </a:solidFill>
              </a:rPr>
              <a:t>Buffering: </a:t>
            </a:r>
            <a:r>
              <a:rPr lang="en-US" altLang="en-US" dirty="0"/>
              <a:t>in-memory buffer to cache disk blocks</a:t>
            </a:r>
          </a:p>
          <a:p>
            <a:pPr>
              <a:spcAft>
                <a:spcPts val="0"/>
              </a:spcAft>
            </a:pPr>
            <a:r>
              <a:rPr lang="en-US" altLang="en-US" b="1" dirty="0">
                <a:solidFill>
                  <a:srgbClr val="002060"/>
                </a:solidFill>
              </a:rPr>
              <a:t>Read-ahead: </a:t>
            </a:r>
            <a:r>
              <a:rPr lang="en-US" altLang="en-US" dirty="0"/>
              <a:t>Read extra blocks from a track in anticipation that they will be requested soon</a:t>
            </a:r>
            <a:endParaRPr lang="en-US" altLang="en-US" b="1" dirty="0"/>
          </a:p>
          <a:p>
            <a:pPr>
              <a:spcAft>
                <a:spcPts val="0"/>
              </a:spcAft>
            </a:pPr>
            <a:r>
              <a:rPr lang="en-US" altLang="en-US" b="1" dirty="0">
                <a:solidFill>
                  <a:srgbClr val="002060"/>
                </a:solidFill>
              </a:rPr>
              <a:t>Disk-arm-scheduling</a:t>
            </a:r>
            <a:r>
              <a:rPr lang="en-US" altLang="en-US" dirty="0"/>
              <a:t> algorithms re-order block requests so that disk arm movement is minimized </a:t>
            </a:r>
          </a:p>
          <a:p>
            <a:pPr lvl="1">
              <a:spcAft>
                <a:spcPts val="0"/>
              </a:spcAft>
            </a:pPr>
            <a:r>
              <a:rPr lang="en-US" altLang="en-US" b="1" dirty="0">
                <a:solidFill>
                  <a:srgbClr val="002060"/>
                </a:solidFill>
              </a:rPr>
              <a:t>elevator algorithm</a:t>
            </a: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endParaRPr lang="en-US" altLang="en-US" b="1" dirty="0">
              <a:solidFill>
                <a:srgbClr val="002060"/>
              </a:solidFill>
            </a:endParaRPr>
          </a:p>
          <a:p>
            <a:endParaRPr lang="en-US" altLang="en-US" b="1" dirty="0">
              <a:solidFill>
                <a:srgbClr val="002060"/>
              </a:solidFill>
            </a:endParaRPr>
          </a:p>
        </p:txBody>
      </p:sp>
      <p:grpSp>
        <p:nvGrpSpPr>
          <p:cNvPr id="2" name="Group 1">
            <a:extLst>
              <a:ext uri="{FF2B5EF4-FFF2-40B4-BE49-F238E27FC236}">
                <a16:creationId xmlns:a16="http://schemas.microsoft.com/office/drawing/2014/main" id="{69F48B44-5E99-480C-A2EA-16B38042F754}"/>
              </a:ext>
            </a:extLst>
          </p:cNvPr>
          <p:cNvGrpSpPr/>
          <p:nvPr/>
        </p:nvGrpSpPr>
        <p:grpSpPr>
          <a:xfrm>
            <a:off x="1933621" y="2467070"/>
            <a:ext cx="5403793" cy="1234595"/>
            <a:chOff x="769938" y="4782693"/>
            <a:chExt cx="7205057" cy="1646126"/>
          </a:xfrm>
        </p:grpSpPr>
        <p:sp>
          <p:nvSpPr>
            <p:cNvPr id="38916" name="Line 4">
              <a:extLst>
                <a:ext uri="{FF2B5EF4-FFF2-40B4-BE49-F238E27FC236}">
                  <a16:creationId xmlns:a16="http://schemas.microsoft.com/office/drawing/2014/main" id="{AD57A55E-B726-472C-BD4B-FDEE50A20D45}"/>
                </a:ext>
              </a:extLst>
            </p:cNvPr>
            <p:cNvSpPr>
              <a:spLocks noChangeShapeType="1"/>
            </p:cNvSpPr>
            <p:nvPr/>
          </p:nvSpPr>
          <p:spPr bwMode="auto">
            <a:xfrm>
              <a:off x="4230688" y="5295900"/>
              <a:ext cx="27035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38917" name="Line 5">
              <a:extLst>
                <a:ext uri="{FF2B5EF4-FFF2-40B4-BE49-F238E27FC236}">
                  <a16:creationId xmlns:a16="http://schemas.microsoft.com/office/drawing/2014/main" id="{01E4F1D4-3AAD-45F4-819A-74D847B71EAD}"/>
                </a:ext>
              </a:extLst>
            </p:cNvPr>
            <p:cNvSpPr>
              <a:spLocks noChangeShapeType="1"/>
            </p:cNvSpPr>
            <p:nvPr/>
          </p:nvSpPr>
          <p:spPr bwMode="auto">
            <a:xfrm flipH="1">
              <a:off x="2746375" y="5627688"/>
              <a:ext cx="41878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38918" name="Text Box 6">
              <a:extLst>
                <a:ext uri="{FF2B5EF4-FFF2-40B4-BE49-F238E27FC236}">
                  <a16:creationId xmlns:a16="http://schemas.microsoft.com/office/drawing/2014/main" id="{E0FCABA0-1D29-44EF-9B24-609061AC00CC}"/>
                </a:ext>
              </a:extLst>
            </p:cNvPr>
            <p:cNvSpPr txBox="1">
              <a:spLocks noChangeArrowheads="1"/>
            </p:cNvSpPr>
            <p:nvPr/>
          </p:nvSpPr>
          <p:spPr bwMode="auto">
            <a:xfrm>
              <a:off x="4083050" y="47953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dirty="0">
                  <a:solidFill>
                    <a:srgbClr val="000000"/>
                  </a:solidFill>
                </a:rPr>
                <a:t>R1</a:t>
              </a:r>
            </a:p>
          </p:txBody>
        </p:sp>
        <p:sp>
          <p:nvSpPr>
            <p:cNvPr id="38919" name="Text Box 7">
              <a:extLst>
                <a:ext uri="{FF2B5EF4-FFF2-40B4-BE49-F238E27FC236}">
                  <a16:creationId xmlns:a16="http://schemas.microsoft.com/office/drawing/2014/main" id="{A4EAF5F1-7340-4141-844D-C0D6BF76E5B3}"/>
                </a:ext>
              </a:extLst>
            </p:cNvPr>
            <p:cNvSpPr txBox="1">
              <a:spLocks noChangeArrowheads="1"/>
            </p:cNvSpPr>
            <p:nvPr/>
          </p:nvSpPr>
          <p:spPr bwMode="auto">
            <a:xfrm>
              <a:off x="4895850" y="47826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R5</a:t>
              </a:r>
            </a:p>
          </p:txBody>
        </p:sp>
        <p:sp>
          <p:nvSpPr>
            <p:cNvPr id="38920" name="Text Box 8">
              <a:extLst>
                <a:ext uri="{FF2B5EF4-FFF2-40B4-BE49-F238E27FC236}">
                  <a16:creationId xmlns:a16="http://schemas.microsoft.com/office/drawing/2014/main" id="{65358D63-2B8D-4B0A-A678-42D1D4D032F6}"/>
                </a:ext>
              </a:extLst>
            </p:cNvPr>
            <p:cNvSpPr txBox="1">
              <a:spLocks noChangeArrowheads="1"/>
            </p:cNvSpPr>
            <p:nvPr/>
          </p:nvSpPr>
          <p:spPr bwMode="auto">
            <a:xfrm>
              <a:off x="5835650" y="47826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dirty="0">
                  <a:solidFill>
                    <a:srgbClr val="000000"/>
                  </a:solidFill>
                </a:rPr>
                <a:t>R2</a:t>
              </a:r>
            </a:p>
          </p:txBody>
        </p:sp>
        <p:sp>
          <p:nvSpPr>
            <p:cNvPr id="38921" name="Text Box 9">
              <a:extLst>
                <a:ext uri="{FF2B5EF4-FFF2-40B4-BE49-F238E27FC236}">
                  <a16:creationId xmlns:a16="http://schemas.microsoft.com/office/drawing/2014/main" id="{5E0278F9-AA79-4AF8-9474-7E20D94B368F}"/>
                </a:ext>
              </a:extLst>
            </p:cNvPr>
            <p:cNvSpPr txBox="1">
              <a:spLocks noChangeArrowheads="1"/>
            </p:cNvSpPr>
            <p:nvPr/>
          </p:nvSpPr>
          <p:spPr bwMode="auto">
            <a:xfrm>
              <a:off x="6610350" y="47953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R4</a:t>
              </a:r>
            </a:p>
          </p:txBody>
        </p:sp>
        <p:sp>
          <p:nvSpPr>
            <p:cNvPr id="38922" name="Text Box 10">
              <a:extLst>
                <a:ext uri="{FF2B5EF4-FFF2-40B4-BE49-F238E27FC236}">
                  <a16:creationId xmlns:a16="http://schemas.microsoft.com/office/drawing/2014/main" id="{0EC34853-4892-4A36-BD74-7110DEB3A01F}"/>
                </a:ext>
              </a:extLst>
            </p:cNvPr>
            <p:cNvSpPr txBox="1">
              <a:spLocks noChangeArrowheads="1"/>
            </p:cNvSpPr>
            <p:nvPr/>
          </p:nvSpPr>
          <p:spPr bwMode="auto">
            <a:xfrm>
              <a:off x="3321050" y="47953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R3</a:t>
              </a:r>
            </a:p>
          </p:txBody>
        </p:sp>
        <p:sp>
          <p:nvSpPr>
            <p:cNvPr id="38923" name="Text Box 11">
              <a:extLst>
                <a:ext uri="{FF2B5EF4-FFF2-40B4-BE49-F238E27FC236}">
                  <a16:creationId xmlns:a16="http://schemas.microsoft.com/office/drawing/2014/main" id="{B0C09768-821F-4C05-8E51-042756886B9E}"/>
                </a:ext>
              </a:extLst>
            </p:cNvPr>
            <p:cNvSpPr txBox="1">
              <a:spLocks noChangeArrowheads="1"/>
            </p:cNvSpPr>
            <p:nvPr/>
          </p:nvSpPr>
          <p:spPr bwMode="auto">
            <a:xfrm>
              <a:off x="2755901" y="4814444"/>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dirty="0">
                  <a:solidFill>
                    <a:srgbClr val="000000"/>
                  </a:solidFill>
                </a:rPr>
                <a:t>R6</a:t>
              </a:r>
            </a:p>
          </p:txBody>
        </p:sp>
        <p:sp>
          <p:nvSpPr>
            <p:cNvPr id="38924" name="Line 12">
              <a:extLst>
                <a:ext uri="{FF2B5EF4-FFF2-40B4-BE49-F238E27FC236}">
                  <a16:creationId xmlns:a16="http://schemas.microsoft.com/office/drawing/2014/main" id="{7259A52E-6636-4389-BD68-654A402FD274}"/>
                </a:ext>
              </a:extLst>
            </p:cNvPr>
            <p:cNvSpPr>
              <a:spLocks noChangeShapeType="1"/>
            </p:cNvSpPr>
            <p:nvPr/>
          </p:nvSpPr>
          <p:spPr bwMode="auto">
            <a:xfrm>
              <a:off x="1484313" y="5976938"/>
              <a:ext cx="6003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38925" name="Text Box 13">
              <a:extLst>
                <a:ext uri="{FF2B5EF4-FFF2-40B4-BE49-F238E27FC236}">
                  <a16:creationId xmlns:a16="http://schemas.microsoft.com/office/drawing/2014/main" id="{8B27EFDF-DE2E-4B8A-BA89-CE03CE410611}"/>
                </a:ext>
              </a:extLst>
            </p:cNvPr>
            <p:cNvSpPr txBox="1">
              <a:spLocks noChangeArrowheads="1"/>
            </p:cNvSpPr>
            <p:nvPr/>
          </p:nvSpPr>
          <p:spPr bwMode="auto">
            <a:xfrm>
              <a:off x="769938" y="6026150"/>
              <a:ext cx="12144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Inner track</a:t>
              </a:r>
            </a:p>
          </p:txBody>
        </p:sp>
        <p:sp>
          <p:nvSpPr>
            <p:cNvPr id="38926" name="Text Box 14">
              <a:extLst>
                <a:ext uri="{FF2B5EF4-FFF2-40B4-BE49-F238E27FC236}">
                  <a16:creationId xmlns:a16="http://schemas.microsoft.com/office/drawing/2014/main" id="{34AD64CE-0C24-4936-BB06-BA82AC25E56C}"/>
                </a:ext>
              </a:extLst>
            </p:cNvPr>
            <p:cNvSpPr txBox="1">
              <a:spLocks noChangeArrowheads="1"/>
            </p:cNvSpPr>
            <p:nvPr/>
          </p:nvSpPr>
          <p:spPr bwMode="auto">
            <a:xfrm>
              <a:off x="6713538" y="6059487"/>
              <a:ext cx="1261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Outer track</a:t>
              </a:r>
            </a:p>
          </p:txBody>
        </p:sp>
      </p:grpSp>
    </p:spTree>
    <p:extLst>
      <p:ext uri="{BB962C8B-B14F-4D97-AF65-F5344CB8AC3E}">
        <p14:creationId xmlns:p14="http://schemas.microsoft.com/office/powerpoint/2010/main" val="1150400519"/>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79946" cy="387798"/>
          </a:xfrm>
        </p:spPr>
        <p:txBody>
          <a:bodyPr/>
          <a:lstStyle/>
          <a:p>
            <a:pPr algn="l"/>
            <a:r>
              <a:rPr lang="en-US" dirty="0">
                <a:solidFill>
                  <a:schemeClr val="bg1"/>
                </a:solidFill>
              </a:rPr>
              <a:t>Disk Scheduling</a:t>
            </a:r>
          </a:p>
        </p:txBody>
      </p:sp>
      <p:sp>
        <p:nvSpPr>
          <p:cNvPr id="3" name="Content Placeholder 2"/>
          <p:cNvSpPr>
            <a:spLocks noGrp="1"/>
          </p:cNvSpPr>
          <p:nvPr>
            <p:ph sz="half" idx="1"/>
          </p:nvPr>
        </p:nvSpPr>
        <p:spPr>
          <a:xfrm>
            <a:off x="457200" y="764275"/>
            <a:ext cx="8267140" cy="3750969"/>
          </a:xfrm>
        </p:spPr>
        <p:txBody>
          <a:bodyPr>
            <a:normAutofit lnSpcReduction="10000"/>
          </a:bodyPr>
          <a:lstStyle/>
          <a:p>
            <a:r>
              <a:rPr lang="en-US" dirty="0"/>
              <a:t>An example </a:t>
            </a:r>
            <a:r>
              <a:rPr lang="mr-IN" dirty="0"/>
              <a:t>–</a:t>
            </a:r>
            <a:r>
              <a:rPr lang="en-US" dirty="0"/>
              <a:t> </a:t>
            </a:r>
            <a:r>
              <a:rPr lang="en-US" i="1" dirty="0"/>
              <a:t>Elevator Algorithm</a:t>
            </a:r>
          </a:p>
          <a:p>
            <a:pPr lvl="1"/>
            <a:r>
              <a:rPr lang="en-US" dirty="0"/>
              <a:t>Assume</a:t>
            </a:r>
          </a:p>
          <a:p>
            <a:pPr lvl="2"/>
            <a:r>
              <a:rPr lang="en-US" dirty="0"/>
              <a:t>The seek time from track n to m is ABS(n-m).</a:t>
            </a:r>
          </a:p>
          <a:p>
            <a:pPr lvl="2"/>
            <a:r>
              <a:rPr lang="en-US" dirty="0"/>
              <a:t>The I/O request queue is for sectors on tracks </a:t>
            </a:r>
            <a:r>
              <a:rPr lang="en-US" dirty="0">
                <a:sym typeface="Wingdings"/>
              </a:rPr>
              <a:t>1, 9, 2, 8, 3.</a:t>
            </a:r>
          </a:p>
          <a:p>
            <a:pPr lvl="2"/>
            <a:r>
              <a:rPr lang="en-US" dirty="0">
                <a:sym typeface="Wingdings"/>
              </a:rPr>
              <a:t>The head is currently on track 5.</a:t>
            </a:r>
          </a:p>
          <a:p>
            <a:pPr lvl="1"/>
            <a:r>
              <a:rPr lang="en-US" dirty="0">
                <a:sym typeface="Wingdings"/>
              </a:rPr>
              <a:t>Total seek time for FIFO processing</a:t>
            </a:r>
          </a:p>
          <a:p>
            <a:pPr lvl="2"/>
            <a:r>
              <a:rPr lang="en-US" dirty="0">
                <a:sym typeface="Wingdings"/>
              </a:rPr>
              <a:t>Seek order is 519283</a:t>
            </a:r>
          </a:p>
          <a:p>
            <a:pPr lvl="2"/>
            <a:r>
              <a:rPr lang="en-US" dirty="0">
                <a:sym typeface="Wingdings"/>
              </a:rPr>
              <a:t>Total seek time is ABS(5-1) + ABS(1-9) + ABS(9-2) + ABS(2-8) + ABS(8-3)  = 30</a:t>
            </a:r>
          </a:p>
          <a:p>
            <a:pPr lvl="1"/>
            <a:r>
              <a:rPr lang="en-US" dirty="0">
                <a:sym typeface="Wingdings"/>
              </a:rPr>
              <a:t>If the head goes all the way up and all the way down, like an elevator,</a:t>
            </a:r>
          </a:p>
          <a:p>
            <a:pPr lvl="2"/>
            <a:r>
              <a:rPr lang="en-US" dirty="0">
                <a:sym typeface="Wingdings"/>
              </a:rPr>
              <a:t>The seek order 589321</a:t>
            </a:r>
          </a:p>
          <a:p>
            <a:pPr lvl="2"/>
            <a:r>
              <a:rPr lang="en-US" dirty="0">
                <a:sym typeface="Wingdings"/>
              </a:rPr>
              <a:t>Total seek time is ABS(5-8) + ABS(8-9) + ABS(9-3) + ABS(3-2) + ABS(2-1) = 12</a:t>
            </a:r>
          </a:p>
          <a:p>
            <a:r>
              <a:rPr lang="en-US" dirty="0">
                <a:sym typeface="Wingdings"/>
              </a:rPr>
              <a:t>There is a rich body of research and algorithms on optimizing</a:t>
            </a:r>
          </a:p>
          <a:p>
            <a:pPr lvl="1"/>
            <a:r>
              <a:rPr lang="en-US" dirty="0">
                <a:sym typeface="Wingdings"/>
              </a:rPr>
              <a:t>Blocks on tracks/sectors.</a:t>
            </a:r>
          </a:p>
          <a:p>
            <a:pPr lvl="1"/>
            <a:r>
              <a:rPr lang="en-US" dirty="0">
                <a:sym typeface="Wingdings"/>
              </a:rPr>
              <a:t>Seek/rotation optimization.</a:t>
            </a:r>
            <a:endParaRPr lang="en-US" dirty="0"/>
          </a:p>
          <a:p>
            <a:pPr lvl="2"/>
            <a:endParaRPr lang="en-US" dirty="0"/>
          </a:p>
        </p:txBody>
      </p:sp>
    </p:spTree>
    <p:extLst>
      <p:ext uri="{BB962C8B-B14F-4D97-AF65-F5344CB8AC3E}">
        <p14:creationId xmlns:p14="http://schemas.microsoft.com/office/powerpoint/2010/main" val="3296247696"/>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099"/>
            <a:ext cx="8279946" cy="387798"/>
          </a:xfrm>
        </p:spPr>
        <p:txBody>
          <a:bodyPr/>
          <a:lstStyle/>
          <a:p>
            <a:pPr algn="l"/>
            <a:r>
              <a:rPr lang="en-US" dirty="0">
                <a:solidFill>
                  <a:schemeClr val="bg1"/>
                </a:solidFill>
              </a:rPr>
              <a:t>Data Access Patterns</a:t>
            </a:r>
          </a:p>
        </p:txBody>
      </p:sp>
      <p:sp>
        <p:nvSpPr>
          <p:cNvPr id="3" name="Content Placeholder 2"/>
          <p:cNvSpPr>
            <a:spLocks noGrp="1"/>
          </p:cNvSpPr>
          <p:nvPr>
            <p:ph sz="half" idx="1"/>
          </p:nvPr>
        </p:nvSpPr>
        <p:spPr>
          <a:xfrm>
            <a:off x="457200" y="743803"/>
            <a:ext cx="8267140" cy="3771441"/>
          </a:xfrm>
        </p:spPr>
        <p:txBody>
          <a:bodyPr>
            <a:normAutofit fontScale="92500" lnSpcReduction="10000"/>
          </a:bodyPr>
          <a:lstStyle/>
          <a:p>
            <a:pPr>
              <a:lnSpc>
                <a:spcPct val="110000"/>
              </a:lnSpc>
              <a:spcBef>
                <a:spcPts val="0"/>
              </a:spcBef>
              <a:spcAft>
                <a:spcPts val="200"/>
              </a:spcAft>
            </a:pPr>
            <a:r>
              <a:rPr lang="en-US" dirty="0"/>
              <a:t>Think about accessing tuples in a database. The access patterns are not completely random. For example, </a:t>
            </a:r>
          </a:p>
          <a:p>
            <a:pPr lvl="1">
              <a:lnSpc>
                <a:spcPct val="110000"/>
              </a:lnSpc>
              <a:spcBef>
                <a:spcPts val="0"/>
              </a:spcBef>
              <a:spcAft>
                <a:spcPts val="200"/>
              </a:spcAft>
            </a:pPr>
            <a:r>
              <a:rPr lang="en-US" dirty="0"/>
              <a:t>SELECT </a:t>
            </a:r>
            <a:r>
              <a:rPr lang="mr-IN" dirty="0"/>
              <a:t>…</a:t>
            </a:r>
            <a:r>
              <a:rPr lang="en-US" dirty="0"/>
              <a:t> ORDER BY </a:t>
            </a:r>
            <a:r>
              <a:rPr lang="mr-IN" dirty="0"/>
              <a:t>…</a:t>
            </a:r>
            <a:r>
              <a:rPr lang="en-US" dirty="0"/>
              <a:t> </a:t>
            </a:r>
            <a:r>
              <a:rPr lang="en-US" dirty="0">
                <a:sym typeface="Wingdings"/>
              </a:rPr>
              <a:t> </a:t>
            </a:r>
            <a:r>
              <a:rPr lang="en-US" i="1" dirty="0">
                <a:sym typeface="Wingdings"/>
              </a:rPr>
              <a:t>I look for things in sequence.</a:t>
            </a:r>
            <a:endParaRPr lang="en-US" dirty="0"/>
          </a:p>
          <a:p>
            <a:pPr lvl="1">
              <a:lnSpc>
                <a:spcPct val="110000"/>
              </a:lnSpc>
              <a:spcBef>
                <a:spcPts val="0"/>
              </a:spcBef>
              <a:spcAft>
                <a:spcPts val="200"/>
              </a:spcAft>
            </a:pPr>
            <a:r>
              <a:rPr lang="en-US" dirty="0"/>
              <a:t>SELECT </a:t>
            </a:r>
            <a:r>
              <a:rPr lang="mr-IN" dirty="0"/>
              <a:t>…</a:t>
            </a:r>
            <a:r>
              <a:rPr lang="en-US" dirty="0"/>
              <a:t> WHERE </a:t>
            </a:r>
            <a:r>
              <a:rPr lang="en-US" dirty="0" err="1"/>
              <a:t>last_name</a:t>
            </a:r>
            <a:r>
              <a:rPr lang="en-US" dirty="0"/>
              <a:t>=“Smith” </a:t>
            </a:r>
            <a:r>
              <a:rPr lang="en-US" dirty="0">
                <a:sym typeface="Wingdings"/>
              </a:rPr>
              <a:t> </a:t>
            </a:r>
            <a:r>
              <a:rPr lang="en-US" i="1" dirty="0">
                <a:sym typeface="Wingdings"/>
              </a:rPr>
              <a:t>I look for sets of things.</a:t>
            </a:r>
          </a:p>
          <a:p>
            <a:pPr lvl="1">
              <a:lnSpc>
                <a:spcPct val="110000"/>
              </a:lnSpc>
              <a:spcBef>
                <a:spcPts val="0"/>
              </a:spcBef>
              <a:spcAft>
                <a:spcPts val="200"/>
              </a:spcAft>
            </a:pPr>
            <a:r>
              <a:rPr lang="en-US" dirty="0">
                <a:sym typeface="Wingdings"/>
              </a:rPr>
              <a:t>CREATE VIEW AS SELECT </a:t>
            </a:r>
            <a:r>
              <a:rPr lang="mr-IN" dirty="0">
                <a:sym typeface="Wingdings"/>
              </a:rPr>
              <a:t>…</a:t>
            </a:r>
            <a:r>
              <a:rPr lang="en-US" dirty="0">
                <a:sym typeface="Wingdings"/>
              </a:rPr>
              <a:t> FROM JOIN </a:t>
            </a:r>
            <a:r>
              <a:rPr lang="mr-IN" dirty="0">
                <a:sym typeface="Wingdings"/>
              </a:rPr>
              <a:t>…</a:t>
            </a:r>
            <a:r>
              <a:rPr lang="en-US" dirty="0">
                <a:sym typeface="Wingdings"/>
              </a:rPr>
              <a:t> ON </a:t>
            </a:r>
            <a:r>
              <a:rPr lang="en-US" dirty="0" err="1">
                <a:sym typeface="Wingdings"/>
              </a:rPr>
              <a:t>A.x</a:t>
            </a:r>
            <a:r>
              <a:rPr lang="en-US" dirty="0">
                <a:sym typeface="Wingdings"/>
              </a:rPr>
              <a:t>=</a:t>
            </a:r>
            <a:r>
              <a:rPr lang="en-US" dirty="0" err="1">
                <a:sym typeface="Wingdings"/>
              </a:rPr>
              <a:t>B.y</a:t>
            </a:r>
            <a:r>
              <a:rPr lang="en-US" dirty="0">
                <a:sym typeface="Wingdings"/>
              </a:rPr>
              <a:t> </a:t>
            </a:r>
            <a:br>
              <a:rPr lang="en-US" dirty="0">
                <a:sym typeface="Wingdings"/>
              </a:rPr>
            </a:br>
            <a:r>
              <a:rPr lang="en-US" i="1" dirty="0">
                <a:sym typeface="Wingdings"/>
              </a:rPr>
              <a:t>I look for things in pairs of sets.</a:t>
            </a:r>
          </a:p>
          <a:p>
            <a:pPr>
              <a:lnSpc>
                <a:spcPct val="110000"/>
              </a:lnSpc>
              <a:spcBef>
                <a:spcPts val="0"/>
              </a:spcBef>
              <a:spcAft>
                <a:spcPts val="200"/>
              </a:spcAft>
            </a:pPr>
            <a:r>
              <a:rPr lang="en-US" dirty="0">
                <a:sym typeface="Wingdings"/>
              </a:rPr>
              <a:t>Optimizing I/O performance</a:t>
            </a:r>
          </a:p>
          <a:p>
            <a:pPr lvl="1">
              <a:lnSpc>
                <a:spcPct val="110000"/>
              </a:lnSpc>
              <a:spcBef>
                <a:spcPts val="0"/>
              </a:spcBef>
              <a:spcAft>
                <a:spcPts val="200"/>
              </a:spcAft>
            </a:pPr>
            <a:r>
              <a:rPr lang="en-US" dirty="0">
                <a:sym typeface="Wingdings"/>
              </a:rPr>
              <a:t>Group records into blocks if accessed together.</a:t>
            </a:r>
          </a:p>
          <a:p>
            <a:pPr lvl="1">
              <a:lnSpc>
                <a:spcPct val="110000"/>
              </a:lnSpc>
              <a:spcBef>
                <a:spcPts val="0"/>
              </a:spcBef>
              <a:spcAft>
                <a:spcPts val="200"/>
              </a:spcAft>
            </a:pPr>
            <a:r>
              <a:rPr lang="en-US" dirty="0">
                <a:sym typeface="Wingdings"/>
              </a:rPr>
              <a:t>Group blocks onto the same sector/cylinder if accessed together/sequentially </a:t>
            </a:r>
            <a:br>
              <a:rPr lang="en-US" dirty="0">
                <a:sym typeface="Wingdings"/>
              </a:rPr>
            </a:br>
            <a:r>
              <a:rPr lang="en-US" dirty="0">
                <a:sym typeface="Wingdings"/>
              </a:rPr>
              <a:t>Eliminates seek time.</a:t>
            </a:r>
          </a:p>
          <a:p>
            <a:pPr lvl="1">
              <a:lnSpc>
                <a:spcPct val="110000"/>
              </a:lnSpc>
              <a:spcBef>
                <a:spcPts val="0"/>
              </a:spcBef>
              <a:spcAft>
                <a:spcPts val="200"/>
              </a:spcAft>
            </a:pPr>
            <a:r>
              <a:rPr lang="en-US" dirty="0">
                <a:sym typeface="Wingdings"/>
              </a:rPr>
              <a:t>Schedule access: </a:t>
            </a:r>
          </a:p>
          <a:p>
            <a:pPr lvl="2">
              <a:lnSpc>
                <a:spcPct val="110000"/>
              </a:lnSpc>
              <a:spcBef>
                <a:spcPts val="0"/>
              </a:spcBef>
              <a:spcAft>
                <a:spcPts val="200"/>
              </a:spcAft>
            </a:pPr>
            <a:r>
              <a:rPr lang="en-US" dirty="0">
                <a:sym typeface="Wingdings"/>
              </a:rPr>
              <a:t>If I have to read cylinders 1, 9, 2, 8, 3</a:t>
            </a:r>
          </a:p>
          <a:p>
            <a:pPr lvl="2">
              <a:lnSpc>
                <a:spcPct val="110000"/>
              </a:lnSpc>
              <a:spcBef>
                <a:spcPts val="0"/>
              </a:spcBef>
              <a:spcAft>
                <a:spcPts val="200"/>
              </a:spcAft>
            </a:pPr>
            <a:r>
              <a:rPr lang="en-US" dirty="0">
                <a:sym typeface="Wingdings"/>
              </a:rPr>
              <a:t>A better ordering is 1,2,3,9,8.</a:t>
            </a:r>
          </a:p>
          <a:p>
            <a:pPr lvl="1">
              <a:lnSpc>
                <a:spcPct val="110000"/>
              </a:lnSpc>
              <a:spcBef>
                <a:spcPts val="0"/>
              </a:spcBef>
              <a:spcAft>
                <a:spcPts val="200"/>
              </a:spcAft>
            </a:pPr>
            <a:r>
              <a:rPr lang="en-US" dirty="0">
                <a:sym typeface="Wingdings"/>
              </a:rPr>
              <a:t>Stripe across disks:  Read one block from 10 disks instead one 10 from 1.</a:t>
            </a:r>
          </a:p>
          <a:p>
            <a:pPr lvl="1">
              <a:lnSpc>
                <a:spcPct val="110000"/>
              </a:lnSpc>
              <a:spcBef>
                <a:spcPts val="0"/>
              </a:spcBef>
              <a:spcAft>
                <a:spcPts val="200"/>
              </a:spcAft>
            </a:pPr>
            <a:r>
              <a:rPr lang="en-US" dirty="0">
                <a:sym typeface="Wingdings"/>
              </a:rPr>
              <a:t>Pre-fetch and preload.</a:t>
            </a:r>
          </a:p>
          <a:p>
            <a:pPr lvl="1">
              <a:lnSpc>
                <a:spcPct val="110000"/>
              </a:lnSpc>
              <a:spcBef>
                <a:spcPts val="0"/>
              </a:spcBef>
              <a:spcAft>
                <a:spcPts val="200"/>
              </a:spcAft>
            </a:pPr>
            <a:endParaRPr lang="en-US" dirty="0"/>
          </a:p>
        </p:txBody>
      </p:sp>
    </p:spTree>
    <p:extLst>
      <p:ext uri="{BB962C8B-B14F-4D97-AF65-F5344CB8AC3E}">
        <p14:creationId xmlns:p14="http://schemas.microsoft.com/office/powerpoint/2010/main" val="1328150659"/>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a:solidFill>
                  <a:schemeClr val="bg1"/>
                </a:solidFill>
              </a:rPr>
              <a:t>Logical Block Addressing </a:t>
            </a:r>
            <a:r>
              <a:rPr lang="en-US" sz="1400" dirty="0">
                <a:solidFill>
                  <a:schemeClr val="bg1"/>
                </a:solidFill>
              </a:rPr>
              <a:t>(https://</a:t>
            </a:r>
            <a:r>
              <a:rPr lang="en-US" sz="1400" dirty="0" err="1">
                <a:solidFill>
                  <a:schemeClr val="bg1"/>
                </a:solidFill>
              </a:rPr>
              <a:t>gerardnico.com</a:t>
            </a:r>
            <a:r>
              <a:rPr lang="en-US" sz="1400" dirty="0">
                <a:solidFill>
                  <a:schemeClr val="bg1"/>
                </a:solidFill>
              </a:rPr>
              <a:t>/wiki/</a:t>
            </a:r>
            <a:r>
              <a:rPr lang="en-US" sz="1400" dirty="0" err="1">
                <a:solidFill>
                  <a:schemeClr val="bg1"/>
                </a:solidFill>
              </a:rPr>
              <a:t>data_storage</a:t>
            </a:r>
            <a:r>
              <a:rPr lang="en-US" sz="1400" dirty="0">
                <a:solidFill>
                  <a:schemeClr val="bg1"/>
                </a:solidFill>
              </a:rPr>
              <a:t>/</a:t>
            </a:r>
            <a:r>
              <a:rPr lang="en-US" sz="1400" dirty="0" err="1">
                <a:solidFill>
                  <a:schemeClr val="bg1"/>
                </a:solidFill>
              </a:rPr>
              <a:t>lba</a:t>
            </a:r>
            <a:r>
              <a:rPr lang="en-US" sz="1400" dirty="0">
                <a:solidFill>
                  <a:schemeClr val="bg1"/>
                </a:solidFill>
              </a:rPr>
              <a:t>)</a:t>
            </a:r>
          </a:p>
        </p:txBody>
      </p:sp>
      <p:pic>
        <p:nvPicPr>
          <p:cNvPr id="4" name="Picture 3"/>
          <p:cNvPicPr>
            <a:picLocks noChangeAspect="1"/>
          </p:cNvPicPr>
          <p:nvPr/>
        </p:nvPicPr>
        <p:blipFill>
          <a:blip r:embed="rId2"/>
          <a:stretch>
            <a:fillRect/>
          </a:stretch>
        </p:blipFill>
        <p:spPr>
          <a:xfrm>
            <a:off x="104701" y="653771"/>
            <a:ext cx="5638449" cy="3966176"/>
          </a:xfrm>
          <a:prstGeom prst="rect">
            <a:avLst/>
          </a:prstGeom>
        </p:spPr>
      </p:pic>
      <p:sp>
        <p:nvSpPr>
          <p:cNvPr id="5" name="Content Placeholder 4"/>
          <p:cNvSpPr>
            <a:spLocks noGrp="1"/>
          </p:cNvSpPr>
          <p:nvPr>
            <p:ph sz="half" idx="1"/>
          </p:nvPr>
        </p:nvSpPr>
        <p:spPr>
          <a:xfrm>
            <a:off x="5207194" y="653771"/>
            <a:ext cx="3936806" cy="3861473"/>
          </a:xfrm>
        </p:spPr>
        <p:txBody>
          <a:bodyPr>
            <a:normAutofit/>
          </a:bodyPr>
          <a:lstStyle/>
          <a:p>
            <a:r>
              <a:rPr lang="en-US" sz="1600" dirty="0">
                <a:solidFill>
                  <a:srgbClr val="008800"/>
                </a:solidFill>
                <a:latin typeface="-apple-system" charset="0"/>
                <a:hlinkClick r:id="rId3" tooltip="data_storage:chs"/>
              </a:rPr>
              <a:t>CHS</a:t>
            </a:r>
            <a:r>
              <a:rPr lang="en-US" sz="1600" dirty="0">
                <a:solidFill>
                  <a:srgbClr val="212529"/>
                </a:solidFill>
                <a:latin typeface="-apple-system" charset="0"/>
              </a:rPr>
              <a:t> addresses can be converted to LBA addresses using the following formula:</a:t>
            </a:r>
          </a:p>
          <a:p>
            <a:pPr marL="350837" lvl="1" indent="0">
              <a:buNone/>
            </a:pPr>
            <a:r>
              <a:rPr lang="en-US" sz="1400" dirty="0"/>
              <a:t>LBA = (( C x HPC ) + H ) x SPT + S </a:t>
            </a:r>
            <a:r>
              <a:rPr lang="mr-IN" sz="1400" dirty="0"/>
              <a:t>–</a:t>
            </a:r>
            <a:r>
              <a:rPr lang="en-US" sz="1400" dirty="0"/>
              <a:t> 1</a:t>
            </a:r>
          </a:p>
          <a:p>
            <a:pPr marL="350837" lvl="1" indent="0">
              <a:buNone/>
            </a:pPr>
            <a:r>
              <a:rPr lang="en-US" sz="1400" dirty="0">
                <a:solidFill>
                  <a:srgbClr val="212529"/>
                </a:solidFill>
                <a:latin typeface="-apple-system" charset="0"/>
              </a:rPr>
              <a:t>where,</a:t>
            </a:r>
          </a:p>
          <a:p>
            <a:pPr lvl="1">
              <a:buFont typeface="Arial" charset="0"/>
              <a:buChar char="•"/>
            </a:pPr>
            <a:r>
              <a:rPr lang="en-US" sz="1400" dirty="0">
                <a:solidFill>
                  <a:srgbClr val="212529"/>
                </a:solidFill>
                <a:latin typeface="-apple-system" charset="0"/>
              </a:rPr>
              <a:t>C, H and S are the cylinder number, the head number, and the sector number</a:t>
            </a:r>
          </a:p>
          <a:p>
            <a:pPr lvl="1">
              <a:buFont typeface="Arial" charset="0"/>
              <a:buChar char="•"/>
            </a:pPr>
            <a:r>
              <a:rPr lang="en-US" sz="1400" dirty="0">
                <a:solidFill>
                  <a:srgbClr val="212529"/>
                </a:solidFill>
                <a:latin typeface="-apple-system" charset="0"/>
              </a:rPr>
              <a:t>LBA is the logical block address</a:t>
            </a:r>
          </a:p>
          <a:p>
            <a:pPr lvl="1">
              <a:buFont typeface="Arial" charset="0"/>
              <a:buChar char="•"/>
            </a:pPr>
            <a:r>
              <a:rPr lang="en-US" sz="1400" dirty="0">
                <a:solidFill>
                  <a:srgbClr val="212529"/>
                </a:solidFill>
                <a:latin typeface="-apple-system" charset="0"/>
              </a:rPr>
              <a:t>HPC is the number of heads per cylinder</a:t>
            </a:r>
          </a:p>
          <a:p>
            <a:pPr lvl="1">
              <a:buFont typeface="Arial" charset="0"/>
              <a:buChar char="•"/>
            </a:pPr>
            <a:r>
              <a:rPr lang="en-US" sz="1400" dirty="0">
                <a:solidFill>
                  <a:srgbClr val="212529"/>
                </a:solidFill>
                <a:latin typeface="-apple-system" charset="0"/>
              </a:rPr>
              <a:t>SPT is the number of sectors per track</a:t>
            </a:r>
            <a:br>
              <a:rPr lang="en-US" sz="1400" dirty="0">
                <a:solidFill>
                  <a:srgbClr val="212529"/>
                </a:solidFill>
                <a:latin typeface="-apple-system" charset="0"/>
              </a:rPr>
            </a:br>
            <a:endParaRPr lang="en-US" sz="1400" dirty="0">
              <a:solidFill>
                <a:srgbClr val="212529"/>
              </a:solidFill>
              <a:latin typeface="-apple-system" charset="0"/>
            </a:endParaRPr>
          </a:p>
          <a:p>
            <a:pPr marL="350837" lvl="1" indent="0">
              <a:buNone/>
            </a:pPr>
            <a:r>
              <a:rPr lang="en-US" dirty="0">
                <a:solidFill>
                  <a:srgbClr val="212529"/>
                </a:solidFill>
                <a:latin typeface="-apple-system" charset="0"/>
              </a:rPr>
              <a:t>Devices have configuration and metadata</a:t>
            </a:r>
            <a:br>
              <a:rPr lang="en-US" dirty="0">
                <a:solidFill>
                  <a:srgbClr val="212529"/>
                </a:solidFill>
                <a:latin typeface="-apple-system" charset="0"/>
              </a:rPr>
            </a:br>
            <a:r>
              <a:rPr lang="en-US" dirty="0">
                <a:solidFill>
                  <a:srgbClr val="212529"/>
                </a:solidFill>
                <a:latin typeface="-apple-system" charset="0"/>
              </a:rPr>
              <a:t>APIs that allow storage manager to</a:t>
            </a:r>
            <a:endParaRPr lang="en-US" sz="1200" dirty="0">
              <a:solidFill>
                <a:srgbClr val="212529"/>
              </a:solidFill>
              <a:latin typeface="-apple-system" charset="0"/>
            </a:endParaRPr>
          </a:p>
          <a:p>
            <a:pPr marL="971550" lvl="2" indent="-285750" fontAlgn="auto">
              <a:spcBef>
                <a:spcPts val="0"/>
              </a:spcBef>
              <a:buClrTx/>
            </a:pPr>
            <a:r>
              <a:rPr lang="en-US" sz="1200" dirty="0"/>
              <a:t>Map between LBA and CHS</a:t>
            </a:r>
          </a:p>
          <a:p>
            <a:pPr marL="971550" lvl="2" indent="-285750" fontAlgn="auto">
              <a:spcBef>
                <a:spcPts val="0"/>
              </a:spcBef>
              <a:buClrTx/>
            </a:pPr>
            <a:r>
              <a:rPr lang="en-US" sz="1200" dirty="0"/>
              <a:t>To optimize block placement</a:t>
            </a:r>
          </a:p>
          <a:p>
            <a:pPr marL="971550" lvl="2" indent="-285750" fontAlgn="auto">
              <a:spcBef>
                <a:spcPts val="0"/>
              </a:spcBef>
              <a:buClrTx/>
            </a:pPr>
            <a:r>
              <a:rPr lang="en-US" sz="1200" dirty="0"/>
              <a:t>Based on access patterns, statistics,</a:t>
            </a:r>
            <a:br>
              <a:rPr lang="en-US" sz="1200" dirty="0"/>
            </a:br>
            <a:r>
              <a:rPr lang="en-US" sz="1200" dirty="0"/>
              <a:t>data schema, etc.</a:t>
            </a:r>
          </a:p>
          <a:p>
            <a:pPr marL="636587" lvl="1" indent="-285750" fontAlgn="auto">
              <a:spcBef>
                <a:spcPts val="0"/>
              </a:spcBef>
              <a:buClrTx/>
            </a:pPr>
            <a:endParaRPr lang="en-US" sz="1400" dirty="0"/>
          </a:p>
        </p:txBody>
      </p:sp>
    </p:spTree>
    <p:extLst>
      <p:ext uri="{BB962C8B-B14F-4D97-AF65-F5344CB8AC3E}">
        <p14:creationId xmlns:p14="http://schemas.microsoft.com/office/powerpoint/2010/main" val="3691651535"/>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39126" cy="581698"/>
          </a:xfrm>
        </p:spPr>
        <p:txBody>
          <a:bodyPr/>
          <a:lstStyle/>
          <a:p>
            <a:pPr algn="l"/>
            <a:r>
              <a:rPr lang="en-US" sz="1800" dirty="0">
                <a:solidFill>
                  <a:schemeClr val="bg1"/>
                </a:solidFill>
              </a:rPr>
              <a:t>Another View </a:t>
            </a:r>
            <a:br>
              <a:rPr lang="en-US" sz="1800" dirty="0">
                <a:solidFill>
                  <a:schemeClr val="bg1"/>
                </a:solidFill>
              </a:rPr>
            </a:br>
            <a:r>
              <a:rPr lang="en-US" sz="1050" dirty="0">
                <a:solidFill>
                  <a:schemeClr val="bg1"/>
                </a:solidFill>
              </a:rPr>
              <a:t>(http://</a:t>
            </a:r>
            <a:r>
              <a:rPr lang="en-US" sz="1050" dirty="0" err="1">
                <a:solidFill>
                  <a:schemeClr val="bg1"/>
                </a:solidFill>
              </a:rPr>
              <a:t>www.c-jump.com</a:t>
            </a:r>
            <a:r>
              <a:rPr lang="en-US" sz="1050" dirty="0">
                <a:solidFill>
                  <a:schemeClr val="bg1"/>
                </a:solidFill>
              </a:rPr>
              <a:t>/CIS24/Slides/</a:t>
            </a:r>
            <a:r>
              <a:rPr lang="en-US" sz="1050" dirty="0" err="1">
                <a:solidFill>
                  <a:schemeClr val="bg1"/>
                </a:solidFill>
              </a:rPr>
              <a:t>DiskDrives</a:t>
            </a:r>
            <a:r>
              <a:rPr lang="en-US" sz="1050" dirty="0">
                <a:solidFill>
                  <a:schemeClr val="bg1"/>
                </a:solidFill>
              </a:rPr>
              <a:t>/D01_0150_chs_vs_lba.htm)</a:t>
            </a:r>
          </a:p>
        </p:txBody>
      </p:sp>
      <p:pic>
        <p:nvPicPr>
          <p:cNvPr id="3" name="Picture 2"/>
          <p:cNvPicPr>
            <a:picLocks noChangeAspect="1"/>
          </p:cNvPicPr>
          <p:nvPr/>
        </p:nvPicPr>
        <p:blipFill>
          <a:blip r:embed="rId2"/>
          <a:stretch>
            <a:fillRect/>
          </a:stretch>
        </p:blipFill>
        <p:spPr>
          <a:xfrm>
            <a:off x="990600" y="742950"/>
            <a:ext cx="6370340" cy="3873855"/>
          </a:xfrm>
          <a:prstGeom prst="rect">
            <a:avLst/>
          </a:prstGeom>
        </p:spPr>
      </p:pic>
    </p:spTree>
    <p:extLst>
      <p:ext uri="{BB962C8B-B14F-4D97-AF65-F5344CB8AC3E}">
        <p14:creationId xmlns:p14="http://schemas.microsoft.com/office/powerpoint/2010/main" val="1221786260"/>
      </p:ext>
    </p:extLst>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Data Storage Structures</a:t>
            </a:r>
            <a:br>
              <a:rPr lang="en-US" altLang="en-US" sz="2800" i="1" dirty="0">
                <a:solidFill>
                  <a:schemeClr val="bg1"/>
                </a:solidFill>
              </a:rPr>
            </a:br>
            <a:r>
              <a:rPr lang="en-US" altLang="en-US" sz="2800" i="1" dirty="0">
                <a:solidFill>
                  <a:schemeClr val="bg1"/>
                </a:solidFill>
              </a:rPr>
              <a:t>(Database Systems Concepts, V7, Ch. 13)</a:t>
            </a:r>
            <a:endParaRPr lang="en-US" altLang="en-US" sz="1600" i="1" dirty="0">
              <a:solidFill>
                <a:schemeClr val="bg1"/>
              </a:solidFill>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59</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(F20): </a:t>
            </a:r>
            <a:r>
              <a:rPr lang="en-US" altLang="en-US" sz="1200" i="1" dirty="0">
                <a:solidFill>
                  <a:schemeClr val="bg1"/>
                </a:solidFill>
              </a:rPr>
              <a:t>Lecture 8: Disks, I/O, Indexes</a:t>
            </a:r>
          </a:p>
        </p:txBody>
      </p:sp>
    </p:spTree>
    <p:extLst>
      <p:ext uri="{BB962C8B-B14F-4D97-AF65-F5344CB8AC3E}">
        <p14:creationId xmlns:p14="http://schemas.microsoft.com/office/powerpoint/2010/main" val="1712971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t>
            </a:r>
            <a:r>
              <a:rPr lang="mr-IN" altLang="en-US" sz="2800" i="1" dirty="0">
                <a:solidFill>
                  <a:schemeClr val="bg1"/>
                </a:solidFill>
              </a:rPr>
              <a:t>–</a:t>
            </a:r>
            <a:r>
              <a:rPr lang="en-US" altLang="en-US" sz="2800" i="1" dirty="0">
                <a:solidFill>
                  <a:schemeClr val="bg1"/>
                </a:solidFill>
              </a:rPr>
              <a:t> DBMS Architecture and Implementation</a:t>
            </a:r>
            <a:endParaRPr lang="en-US" altLang="en-US" sz="1600" i="1" dirty="0">
              <a:solidFill>
                <a:schemeClr val="bg1"/>
              </a:solidFill>
            </a:endParaRPr>
          </a:p>
          <a:p>
            <a:pPr algn="ctr"/>
            <a:r>
              <a:rPr lang="en-US" altLang="en-US" sz="1600" i="1" dirty="0">
                <a:solidFill>
                  <a:schemeClr val="bg1"/>
                </a:solidFill>
              </a:rPr>
              <a:t>Overview and Reminder</a:t>
            </a: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6</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(F20): </a:t>
            </a:r>
            <a:r>
              <a:rPr lang="en-US" altLang="en-US" sz="1200" i="1" dirty="0">
                <a:solidFill>
                  <a:schemeClr val="bg1"/>
                </a:solidFill>
              </a:rPr>
              <a:t>Lecture 8: Disks, I/O, Indexes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A40D8FBD-C4B3-47AD-8320-48C6E70CFBA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File Organization</a:t>
            </a:r>
          </a:p>
        </p:txBody>
      </p:sp>
      <p:sp>
        <p:nvSpPr>
          <p:cNvPr id="77827" name="Rectangle 3">
            <a:extLst>
              <a:ext uri="{FF2B5EF4-FFF2-40B4-BE49-F238E27FC236}">
                <a16:creationId xmlns:a16="http://schemas.microsoft.com/office/drawing/2014/main" id="{B3A0C481-BBD2-48D5-9CB8-C59C3FA7C9A9}"/>
              </a:ext>
            </a:extLst>
          </p:cNvPr>
          <p:cNvSpPr>
            <a:spLocks noGrp="1" noChangeArrowheads="1"/>
          </p:cNvSpPr>
          <p:nvPr>
            <p:ph idx="1"/>
          </p:nvPr>
        </p:nvSpPr>
        <p:spPr>
          <a:xfrm>
            <a:off x="1719263" y="820342"/>
            <a:ext cx="5780485" cy="3677840"/>
          </a:xfrm>
        </p:spPr>
        <p:txBody>
          <a:bodyPr/>
          <a:lstStyle/>
          <a:p>
            <a:r>
              <a:rPr lang="en-US" altLang="en-US" dirty="0"/>
              <a:t>The database is stored as a collection of </a:t>
            </a:r>
            <a:r>
              <a:rPr lang="en-US" altLang="en-US" i="1" dirty="0"/>
              <a:t>files</a:t>
            </a:r>
            <a:r>
              <a:rPr lang="en-US" altLang="en-US" dirty="0"/>
              <a:t>.  Each file is a sequence of </a:t>
            </a:r>
            <a:r>
              <a:rPr lang="en-US" altLang="en-US" i="1" dirty="0"/>
              <a:t>records.  </a:t>
            </a:r>
            <a:r>
              <a:rPr lang="en-US" altLang="en-US" dirty="0"/>
              <a:t>A record is a sequence of fields.</a:t>
            </a:r>
          </a:p>
          <a:p>
            <a:r>
              <a:rPr lang="en-US" altLang="en-US" dirty="0"/>
              <a:t>One approach</a:t>
            </a:r>
          </a:p>
          <a:p>
            <a:pPr lvl="1"/>
            <a:r>
              <a:rPr lang="en-US" altLang="en-US" dirty="0"/>
              <a:t>Assume record size is fixed</a:t>
            </a:r>
          </a:p>
          <a:p>
            <a:pPr lvl="1"/>
            <a:r>
              <a:rPr lang="en-US" altLang="en-US" dirty="0"/>
              <a:t>Each file has records of one particular type only</a:t>
            </a:r>
          </a:p>
          <a:p>
            <a:pPr lvl="1"/>
            <a:r>
              <a:rPr lang="en-US" altLang="en-US" dirty="0"/>
              <a:t>Different files are used for different relations</a:t>
            </a:r>
          </a:p>
          <a:p>
            <a:pPr marL="342900" lvl="1" indent="0">
              <a:buNone/>
            </a:pPr>
            <a:r>
              <a:rPr lang="en-US" altLang="en-US" dirty="0"/>
              <a:t>This case is easiest to implement; will consider variable length records later</a:t>
            </a:r>
          </a:p>
          <a:p>
            <a:pPr marL="5954" indent="-5954"/>
            <a:r>
              <a:rPr lang="en-US" altLang="en-US" dirty="0"/>
              <a:t> We assume that records are smaller than a disk block</a:t>
            </a:r>
          </a:p>
          <a:p>
            <a:pPr marL="348854" lvl="1" indent="-5954">
              <a:buNone/>
            </a:pPr>
            <a:r>
              <a:rPr lang="en-US" altLang="en-US" dirty="0"/>
              <a:t>.</a:t>
            </a:r>
          </a:p>
        </p:txBody>
      </p:sp>
    </p:spTree>
    <p:extLst>
      <p:ext uri="{BB962C8B-B14F-4D97-AF65-F5344CB8AC3E}">
        <p14:creationId xmlns:p14="http://schemas.microsoft.com/office/powerpoint/2010/main" val="10981824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4992"/>
            <a:ext cx="8279946" cy="387798"/>
          </a:xfrm>
        </p:spPr>
        <p:txBody>
          <a:bodyPr/>
          <a:lstStyle/>
          <a:p>
            <a:pPr algn="l"/>
            <a:r>
              <a:rPr lang="en-US" dirty="0">
                <a:solidFill>
                  <a:schemeClr val="bg1"/>
                </a:solidFill>
              </a:rPr>
              <a:t>Terminology</a:t>
            </a:r>
          </a:p>
        </p:txBody>
      </p:sp>
      <p:sp>
        <p:nvSpPr>
          <p:cNvPr id="3" name="Content Placeholder 2"/>
          <p:cNvSpPr>
            <a:spLocks noGrp="1"/>
          </p:cNvSpPr>
          <p:nvPr>
            <p:ph sz="half" idx="1"/>
          </p:nvPr>
        </p:nvSpPr>
        <p:spPr/>
        <p:txBody>
          <a:bodyPr/>
          <a:lstStyle/>
          <a:p>
            <a:r>
              <a:rPr lang="en-US" dirty="0"/>
              <a:t>A tuple in a relation maps to a </a:t>
            </a:r>
            <a:r>
              <a:rPr lang="en-US" i="1" dirty="0"/>
              <a:t>record</a:t>
            </a:r>
            <a:r>
              <a:rPr lang="en-US" dirty="0"/>
              <a:t>. Records may be</a:t>
            </a:r>
          </a:p>
          <a:p>
            <a:pPr lvl="1"/>
            <a:r>
              <a:rPr lang="en-US" i="1" dirty="0"/>
              <a:t>Fixed length</a:t>
            </a:r>
          </a:p>
          <a:p>
            <a:pPr lvl="1"/>
            <a:r>
              <a:rPr lang="en-US" i="1" dirty="0"/>
              <a:t>Variable length</a:t>
            </a:r>
          </a:p>
          <a:p>
            <a:pPr lvl="1"/>
            <a:r>
              <a:rPr lang="en-US" i="1" dirty="0"/>
              <a:t>Variable format </a:t>
            </a:r>
            <a:r>
              <a:rPr lang="en-US" dirty="0"/>
              <a:t>(which we will see in Neo4J, </a:t>
            </a:r>
            <a:r>
              <a:rPr lang="en-US" dirty="0" err="1"/>
              <a:t>DynamoDB</a:t>
            </a:r>
            <a:r>
              <a:rPr lang="en-US" dirty="0"/>
              <a:t>, </a:t>
            </a:r>
            <a:r>
              <a:rPr lang="en-US" dirty="0" err="1"/>
              <a:t>etc</a:t>
            </a:r>
            <a:r>
              <a:rPr lang="en-US" dirty="0"/>
              <a:t>).</a:t>
            </a:r>
            <a:endParaRPr lang="en-US" i="1" dirty="0"/>
          </a:p>
          <a:p>
            <a:r>
              <a:rPr lang="en-US" dirty="0"/>
              <a:t>A </a:t>
            </a:r>
            <a:r>
              <a:rPr lang="en-US" i="1" dirty="0"/>
              <a:t>block</a:t>
            </a:r>
            <a:endParaRPr lang="en-US" dirty="0"/>
          </a:p>
          <a:p>
            <a:pPr lvl="1"/>
            <a:r>
              <a:rPr lang="en-US" dirty="0"/>
              <a:t>Is the unit of transfer between disks and memory (buffer pools).</a:t>
            </a:r>
          </a:p>
          <a:p>
            <a:pPr lvl="1"/>
            <a:r>
              <a:rPr lang="en-US" dirty="0"/>
              <a:t>Contains multiple records, usually but not always from the same relation.</a:t>
            </a:r>
          </a:p>
          <a:p>
            <a:r>
              <a:rPr lang="en-US" dirty="0"/>
              <a:t>The </a:t>
            </a:r>
            <a:r>
              <a:rPr lang="en-US" i="1" dirty="0"/>
              <a:t>database address space </a:t>
            </a:r>
            <a:r>
              <a:rPr lang="en-US" dirty="0"/>
              <a:t>contains</a:t>
            </a:r>
          </a:p>
          <a:p>
            <a:pPr lvl="1"/>
            <a:r>
              <a:rPr lang="en-US" dirty="0"/>
              <a:t>All of the blocks and records that the database manages</a:t>
            </a:r>
          </a:p>
          <a:p>
            <a:pPr lvl="1"/>
            <a:r>
              <a:rPr lang="en-US" dirty="0"/>
              <a:t>Including blocks/records containing data</a:t>
            </a:r>
          </a:p>
          <a:p>
            <a:pPr lvl="1"/>
            <a:r>
              <a:rPr lang="en-US" dirty="0"/>
              <a:t>And blocks/records containing free space.</a:t>
            </a:r>
          </a:p>
        </p:txBody>
      </p:sp>
    </p:spTree>
    <p:extLst>
      <p:ext uri="{BB962C8B-B14F-4D97-AF65-F5344CB8AC3E}">
        <p14:creationId xmlns:p14="http://schemas.microsoft.com/office/powerpoint/2010/main" val="1057234574"/>
      </p:ext>
    </p:extLst>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4992"/>
            <a:ext cx="8279946" cy="387798"/>
          </a:xfrm>
        </p:spPr>
        <p:txBody>
          <a:bodyPr/>
          <a:lstStyle/>
          <a:p>
            <a:pPr algn="l"/>
            <a:r>
              <a:rPr lang="en-US" dirty="0">
                <a:solidFill>
                  <a:schemeClr val="bg1"/>
                </a:solidFill>
              </a:rPr>
              <a:t>Fixed Length Record</a:t>
            </a:r>
          </a:p>
        </p:txBody>
      </p:sp>
      <p:sp>
        <p:nvSpPr>
          <p:cNvPr id="3" name="Content Placeholder 2"/>
          <p:cNvSpPr>
            <a:spLocks noGrp="1"/>
          </p:cNvSpPr>
          <p:nvPr>
            <p:ph sz="half" idx="1"/>
          </p:nvPr>
        </p:nvSpPr>
        <p:spPr>
          <a:xfrm>
            <a:off x="457200" y="969264"/>
            <a:ext cx="8421624" cy="3545980"/>
          </a:xfrm>
        </p:spPr>
        <p:txBody>
          <a:bodyPr/>
          <a:lstStyle/>
          <a:p>
            <a:r>
              <a:rPr lang="en-US" dirty="0"/>
              <a:t>Sample DDL</a:t>
            </a:r>
          </a:p>
          <a:p>
            <a:pPr marL="346075" lvl="1" indent="0">
              <a:buNone/>
            </a:pPr>
            <a:r>
              <a:rPr lang="en-US" b="1" dirty="0">
                <a:solidFill>
                  <a:srgbClr val="000080"/>
                </a:solidFill>
              </a:rPr>
              <a:t>CREATE TABLE </a:t>
            </a:r>
            <a:r>
              <a:rPr lang="en-US" dirty="0"/>
              <a:t>`products` (</a:t>
            </a:r>
            <a:br>
              <a:rPr lang="en-US" dirty="0"/>
            </a:br>
            <a:r>
              <a:rPr lang="en-US" dirty="0"/>
              <a:t>  `</a:t>
            </a:r>
            <a:r>
              <a:rPr lang="en-US" dirty="0" err="1"/>
              <a:t>product_id</a:t>
            </a:r>
            <a:r>
              <a:rPr lang="en-US" dirty="0"/>
              <a:t>` </a:t>
            </a:r>
            <a:r>
              <a:rPr lang="en-US" b="1" i="1" dirty="0">
                <a:solidFill>
                  <a:srgbClr val="660E7A"/>
                </a:solidFill>
              </a:rPr>
              <a:t>char</a:t>
            </a:r>
            <a:r>
              <a:rPr lang="en-US" dirty="0"/>
              <a:t>(</a:t>
            </a:r>
            <a:r>
              <a:rPr lang="en-US" dirty="0">
                <a:solidFill>
                  <a:srgbClr val="0000FF"/>
                </a:solidFill>
              </a:rPr>
              <a:t>8</a:t>
            </a:r>
            <a:r>
              <a:rPr lang="en-US" dirty="0"/>
              <a:t>) </a:t>
            </a:r>
            <a:r>
              <a:rPr lang="en-US" b="1" dirty="0">
                <a:solidFill>
                  <a:srgbClr val="000080"/>
                </a:solidFill>
              </a:rPr>
              <a:t>NOT NULL</a:t>
            </a:r>
            <a:r>
              <a:rPr lang="en-US" dirty="0"/>
              <a:t>,</a:t>
            </a:r>
            <a:br>
              <a:rPr lang="en-US" dirty="0"/>
            </a:br>
            <a:r>
              <a:rPr lang="en-US" dirty="0"/>
              <a:t>  `</a:t>
            </a:r>
            <a:r>
              <a:rPr lang="en-US" dirty="0" err="1"/>
              <a:t>product_name</a:t>
            </a:r>
            <a:r>
              <a:rPr lang="en-US" dirty="0"/>
              <a:t>` </a:t>
            </a:r>
            <a:r>
              <a:rPr lang="en-US" b="1" i="1" dirty="0">
                <a:solidFill>
                  <a:srgbClr val="660E7A"/>
                </a:solidFill>
              </a:rPr>
              <a:t>varchar</a:t>
            </a:r>
            <a:r>
              <a:rPr lang="en-US" dirty="0"/>
              <a:t>(</a:t>
            </a:r>
            <a:r>
              <a:rPr lang="en-US" dirty="0">
                <a:solidFill>
                  <a:srgbClr val="0000FF"/>
                </a:solidFill>
              </a:rPr>
              <a:t>16</a:t>
            </a:r>
            <a:r>
              <a:rPr lang="en-US" dirty="0"/>
              <a:t>) </a:t>
            </a:r>
            <a:r>
              <a:rPr lang="en-US" b="1" dirty="0">
                <a:solidFill>
                  <a:srgbClr val="000080"/>
                </a:solidFill>
              </a:rPr>
              <a:t>NOT NULL</a:t>
            </a:r>
            <a:r>
              <a:rPr lang="en-US" dirty="0"/>
              <a:t>,</a:t>
            </a:r>
            <a:br>
              <a:rPr lang="en-US" dirty="0"/>
            </a:br>
            <a:r>
              <a:rPr lang="en-US" dirty="0"/>
              <a:t>  `</a:t>
            </a:r>
            <a:r>
              <a:rPr lang="en-US" dirty="0" err="1"/>
              <a:t>product_description</a:t>
            </a:r>
            <a:r>
              <a:rPr lang="en-US" dirty="0"/>
              <a:t>` </a:t>
            </a:r>
            <a:r>
              <a:rPr lang="en-US" b="1" i="1" dirty="0">
                <a:solidFill>
                  <a:srgbClr val="660E7A"/>
                </a:solidFill>
              </a:rPr>
              <a:t>char</a:t>
            </a:r>
            <a:r>
              <a:rPr lang="en-US" dirty="0"/>
              <a:t>(</a:t>
            </a:r>
            <a:r>
              <a:rPr lang="en-US" dirty="0">
                <a:solidFill>
                  <a:srgbClr val="0000FF"/>
                </a:solidFill>
              </a:rPr>
              <a:t>8</a:t>
            </a:r>
            <a:r>
              <a:rPr lang="en-US" dirty="0"/>
              <a:t>) </a:t>
            </a:r>
            <a:r>
              <a:rPr lang="en-US" b="1" dirty="0">
                <a:solidFill>
                  <a:srgbClr val="000080"/>
                </a:solidFill>
              </a:rPr>
              <a:t>NOT NULL</a:t>
            </a:r>
            <a:r>
              <a:rPr lang="en-US" dirty="0"/>
              <a:t>,</a:t>
            </a:r>
            <a:br>
              <a:rPr lang="en-US" dirty="0"/>
            </a:br>
            <a:r>
              <a:rPr lang="en-US" dirty="0"/>
              <a:t>  `</a:t>
            </a:r>
            <a:r>
              <a:rPr lang="en-US" dirty="0" err="1"/>
              <a:t>product_brand</a:t>
            </a:r>
            <a:r>
              <a:rPr lang="en-US" dirty="0"/>
              <a:t>` </a:t>
            </a:r>
            <a:r>
              <a:rPr lang="en-US" dirty="0" err="1"/>
              <a:t>enum</a:t>
            </a:r>
            <a:r>
              <a:rPr lang="en-US" dirty="0"/>
              <a:t>(</a:t>
            </a:r>
            <a:r>
              <a:rPr lang="en-US" b="1" dirty="0">
                <a:solidFill>
                  <a:srgbClr val="008000"/>
                </a:solidFill>
              </a:rPr>
              <a:t>'</a:t>
            </a:r>
            <a:r>
              <a:rPr lang="en-US" b="1" dirty="0" err="1">
                <a:solidFill>
                  <a:srgbClr val="008000"/>
                </a:solidFill>
              </a:rPr>
              <a:t>IBM'</a:t>
            </a:r>
            <a:r>
              <a:rPr lang="en-US" dirty="0" err="1"/>
              <a:t>,</a:t>
            </a:r>
            <a:r>
              <a:rPr lang="en-US" b="1" dirty="0" err="1">
                <a:solidFill>
                  <a:srgbClr val="008000"/>
                </a:solidFill>
              </a:rPr>
              <a:t>'HP'</a:t>
            </a:r>
            <a:r>
              <a:rPr lang="en-US" dirty="0" err="1"/>
              <a:t>,</a:t>
            </a:r>
            <a:r>
              <a:rPr lang="en-US" b="1" dirty="0" err="1">
                <a:solidFill>
                  <a:srgbClr val="008000"/>
                </a:solidFill>
              </a:rPr>
              <a:t>'Acer'</a:t>
            </a:r>
            <a:r>
              <a:rPr lang="en-US" dirty="0" err="1"/>
              <a:t>,</a:t>
            </a:r>
            <a:r>
              <a:rPr lang="en-US" b="1" dirty="0" err="1">
                <a:solidFill>
                  <a:srgbClr val="008000"/>
                </a:solidFill>
              </a:rPr>
              <a:t>'Lenovo'</a:t>
            </a:r>
            <a:r>
              <a:rPr lang="en-US" dirty="0" err="1"/>
              <a:t>,</a:t>
            </a:r>
            <a:r>
              <a:rPr lang="en-US" b="1" dirty="0" err="1">
                <a:solidFill>
                  <a:srgbClr val="008000"/>
                </a:solidFill>
              </a:rPr>
              <a:t>'Some</a:t>
            </a:r>
            <a:r>
              <a:rPr lang="en-US" b="1" dirty="0">
                <a:solidFill>
                  <a:srgbClr val="008000"/>
                </a:solidFill>
              </a:rPr>
              <a:t> really long brand name'</a:t>
            </a:r>
            <a:r>
              <a:rPr lang="en-US" dirty="0"/>
              <a:t>) </a:t>
            </a:r>
            <a:r>
              <a:rPr lang="en-US" b="1" dirty="0">
                <a:solidFill>
                  <a:srgbClr val="000080"/>
                </a:solidFill>
              </a:rPr>
              <a:t>NOT NULL</a:t>
            </a:r>
            <a:r>
              <a:rPr lang="en-US" dirty="0"/>
              <a:t>,</a:t>
            </a:r>
            <a:br>
              <a:rPr lang="en-US" dirty="0"/>
            </a:br>
            <a:r>
              <a:rPr lang="en-US" dirty="0"/>
              <a:t>  </a:t>
            </a:r>
            <a:r>
              <a:rPr lang="en-US" b="1" dirty="0">
                <a:solidFill>
                  <a:srgbClr val="000080"/>
                </a:solidFill>
              </a:rPr>
              <a:t>PRIMARY KEY </a:t>
            </a:r>
            <a:r>
              <a:rPr lang="en-US" dirty="0"/>
              <a:t>(`</a:t>
            </a:r>
            <a:r>
              <a:rPr lang="en-US" dirty="0" err="1"/>
              <a:t>product_id</a:t>
            </a:r>
            <a:r>
              <a:rPr lang="en-US" dirty="0"/>
              <a:t>`)</a:t>
            </a:r>
            <a:br>
              <a:rPr lang="en-US" dirty="0"/>
            </a:br>
            <a:r>
              <a:rPr lang="en-US" dirty="0"/>
              <a:t>) ENGINE=</a:t>
            </a:r>
            <a:r>
              <a:rPr lang="en-US" dirty="0" err="1"/>
              <a:t>InnoDB</a:t>
            </a:r>
            <a:r>
              <a:rPr lang="en-US" dirty="0"/>
              <a:t> </a:t>
            </a:r>
            <a:r>
              <a:rPr lang="en-US" b="1" dirty="0">
                <a:solidFill>
                  <a:srgbClr val="000080"/>
                </a:solidFill>
              </a:rPr>
              <a:t>DEFAULT </a:t>
            </a:r>
            <a:r>
              <a:rPr lang="en-US" dirty="0"/>
              <a:t>CHARSET=utf8;</a:t>
            </a:r>
          </a:p>
          <a:p>
            <a:pPr marL="285750" indent="-285750"/>
            <a:r>
              <a:rPr lang="en-US" dirty="0"/>
              <a:t>Why</a:t>
            </a:r>
          </a:p>
          <a:p>
            <a:pPr marL="631825" lvl="1" indent="-285750"/>
            <a:r>
              <a:rPr lang="en-US" dirty="0"/>
              <a:t>Is this fixed length? </a:t>
            </a:r>
            <a:r>
              <a:rPr lang="en-US" dirty="0" err="1"/>
              <a:t>product_brand</a:t>
            </a:r>
            <a:r>
              <a:rPr lang="en-US" dirty="0"/>
              <a:t> and </a:t>
            </a:r>
            <a:r>
              <a:rPr lang="en-US" dirty="0" err="1"/>
              <a:t>product_name</a:t>
            </a:r>
            <a:r>
              <a:rPr lang="en-US" dirty="0"/>
              <a:t> are clearly variable length.</a:t>
            </a:r>
          </a:p>
          <a:p>
            <a:pPr marL="631825" lvl="1" indent="-285750"/>
            <a:r>
              <a:rPr lang="en-US" dirty="0"/>
              <a:t>Isn’t char(8) to short for a product description?</a:t>
            </a:r>
          </a:p>
        </p:txBody>
      </p:sp>
    </p:spTree>
    <p:extLst>
      <p:ext uri="{BB962C8B-B14F-4D97-AF65-F5344CB8AC3E}">
        <p14:creationId xmlns:p14="http://schemas.microsoft.com/office/powerpoint/2010/main" val="5698528"/>
      </p:ext>
    </p:extLst>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603"/>
            <a:ext cx="8279946" cy="387798"/>
          </a:xfrm>
        </p:spPr>
        <p:txBody>
          <a:bodyPr/>
          <a:lstStyle/>
          <a:p>
            <a:pPr algn="l"/>
            <a:r>
              <a:rPr lang="en-US" dirty="0">
                <a:solidFill>
                  <a:schemeClr val="bg1"/>
                </a:solidFill>
              </a:rPr>
              <a:t>Hypothetical Explanations</a:t>
            </a:r>
          </a:p>
        </p:txBody>
      </p:sp>
      <p:sp>
        <p:nvSpPr>
          <p:cNvPr id="3" name="Content Placeholder 2"/>
          <p:cNvSpPr>
            <a:spLocks noGrp="1"/>
          </p:cNvSpPr>
          <p:nvPr>
            <p:ph sz="half" idx="1"/>
          </p:nvPr>
        </p:nvSpPr>
        <p:spPr>
          <a:xfrm>
            <a:off x="457200" y="804672"/>
            <a:ext cx="8267140" cy="3710572"/>
          </a:xfrm>
        </p:spPr>
        <p:txBody>
          <a:bodyPr>
            <a:normAutofit lnSpcReduction="10000"/>
          </a:bodyPr>
          <a:lstStyle/>
          <a:p>
            <a:pPr marL="0" indent="0">
              <a:buNone/>
            </a:pPr>
            <a:r>
              <a:rPr lang="en-US" sz="1400" dirty="0">
                <a:solidFill>
                  <a:srgbClr val="222222"/>
                </a:solidFill>
                <a:latin typeface="Arial" charset="0"/>
              </a:rPr>
              <a:t>“In </a:t>
            </a:r>
            <a:r>
              <a:rPr lang="en-US" sz="1400" dirty="0">
                <a:solidFill>
                  <a:srgbClr val="0B0080"/>
                </a:solidFill>
                <a:latin typeface="Arial" charset="0"/>
                <a:hlinkClick r:id="rId2" tooltip="Computing"/>
              </a:rPr>
              <a:t>computing</a:t>
            </a:r>
            <a:r>
              <a:rPr lang="en-US" sz="1400" dirty="0">
                <a:solidFill>
                  <a:srgbClr val="222222"/>
                </a:solidFill>
                <a:latin typeface="Arial" charset="0"/>
              </a:rPr>
              <a:t>, </a:t>
            </a:r>
            <a:r>
              <a:rPr lang="en-US" sz="1400" b="1" dirty="0">
                <a:solidFill>
                  <a:srgbClr val="222222"/>
                </a:solidFill>
                <a:latin typeface="Arial" charset="0"/>
              </a:rPr>
              <a:t>internationalization and localization</a:t>
            </a:r>
            <a:r>
              <a:rPr lang="en-US" sz="1400" dirty="0">
                <a:solidFill>
                  <a:srgbClr val="222222"/>
                </a:solidFill>
                <a:latin typeface="Arial" charset="0"/>
              </a:rPr>
              <a:t> are means of adapting </a:t>
            </a:r>
            <a:r>
              <a:rPr lang="en-US" sz="1400" dirty="0">
                <a:solidFill>
                  <a:srgbClr val="0B0080"/>
                </a:solidFill>
                <a:latin typeface="Arial" charset="0"/>
                <a:hlinkClick r:id="rId3" tooltip="Computer software"/>
              </a:rPr>
              <a:t>computer software</a:t>
            </a:r>
            <a:r>
              <a:rPr lang="en-US" sz="1400" dirty="0">
                <a:solidFill>
                  <a:srgbClr val="222222"/>
                </a:solidFill>
                <a:latin typeface="Arial" charset="0"/>
              </a:rPr>
              <a:t> to different languages, regional differences and technical requirements of a target locale.</a:t>
            </a:r>
            <a:r>
              <a:rPr lang="en-US" sz="1400" baseline="30000" dirty="0">
                <a:solidFill>
                  <a:srgbClr val="0B0080"/>
                </a:solidFill>
                <a:latin typeface="Arial" charset="0"/>
                <a:hlinkClick r:id="rId4"/>
              </a:rPr>
              <a:t>[1]</a:t>
            </a:r>
            <a:r>
              <a:rPr lang="en-US" sz="1400" dirty="0">
                <a:solidFill>
                  <a:srgbClr val="222222"/>
                </a:solidFill>
                <a:latin typeface="Arial" charset="0"/>
              </a:rPr>
              <a:t> Internationalization is the process of designing a software application so that it can be adapted to various languages and regions without engineering changes. Localization is the process of adapting internationalized software for a specific region or language by adding </a:t>
            </a:r>
            <a:r>
              <a:rPr lang="en-US" sz="1400" dirty="0">
                <a:solidFill>
                  <a:srgbClr val="0B0080"/>
                </a:solidFill>
                <a:latin typeface="Arial" charset="0"/>
                <a:hlinkClick r:id="rId5" tooltip="Locale (computer software)"/>
              </a:rPr>
              <a:t>locale</a:t>
            </a:r>
            <a:r>
              <a:rPr lang="en-US" sz="1400" dirty="0">
                <a:solidFill>
                  <a:srgbClr val="222222"/>
                </a:solidFill>
                <a:latin typeface="Arial" charset="0"/>
              </a:rPr>
              <a:t>-specific components and translating text. Localization (which is potentially performed multiple times, for different locales) uses the infrastructure or flexibility provided by internationalization (which is ideally performed only once, or as an integral part of ongoing development).” </a:t>
            </a:r>
            <a:r>
              <a:rPr lang="en-US" sz="1200" dirty="0">
                <a:solidFill>
                  <a:srgbClr val="222222"/>
                </a:solidFill>
                <a:latin typeface="Arial" charset="0"/>
              </a:rPr>
              <a:t>(https://</a:t>
            </a:r>
            <a:r>
              <a:rPr lang="en-US" sz="1200" dirty="0" err="1">
                <a:solidFill>
                  <a:srgbClr val="222222"/>
                </a:solidFill>
                <a:latin typeface="Arial" charset="0"/>
              </a:rPr>
              <a:t>en.wikipedia.org</a:t>
            </a:r>
            <a:r>
              <a:rPr lang="en-US" sz="1200" dirty="0">
                <a:solidFill>
                  <a:srgbClr val="222222"/>
                </a:solidFill>
                <a:latin typeface="Arial" charset="0"/>
              </a:rPr>
              <a:t>/wiki/</a:t>
            </a:r>
            <a:r>
              <a:rPr lang="en-US" sz="1200" dirty="0" err="1">
                <a:solidFill>
                  <a:srgbClr val="222222"/>
                </a:solidFill>
                <a:latin typeface="Arial" charset="0"/>
              </a:rPr>
              <a:t>Internationalization_and_localization</a:t>
            </a:r>
            <a:r>
              <a:rPr lang="en-US" sz="1200" dirty="0">
                <a:solidFill>
                  <a:srgbClr val="222222"/>
                </a:solidFill>
                <a:latin typeface="Arial" charset="0"/>
              </a:rPr>
              <a:t>)</a:t>
            </a:r>
            <a:endParaRPr lang="en-US" sz="1200" dirty="0"/>
          </a:p>
          <a:p>
            <a:r>
              <a:rPr lang="en-US" dirty="0"/>
              <a:t>Retrieving a product description may require two elements</a:t>
            </a:r>
          </a:p>
          <a:p>
            <a:pPr lvl="1"/>
            <a:r>
              <a:rPr lang="en-US" dirty="0"/>
              <a:t>Language code, e.g. (EN, DE, ES, </a:t>
            </a:r>
            <a:r>
              <a:rPr lang="mr-IN" dirty="0"/>
              <a:t>…</a:t>
            </a:r>
            <a:r>
              <a:rPr lang="en-US" dirty="0"/>
              <a:t>)</a:t>
            </a:r>
          </a:p>
          <a:p>
            <a:pPr lvl="1"/>
            <a:r>
              <a:rPr lang="en-US" dirty="0"/>
              <a:t>Description ID, e.g. 01105432</a:t>
            </a:r>
          </a:p>
          <a:p>
            <a:pPr lvl="1"/>
            <a:r>
              <a:rPr lang="en-US" dirty="0"/>
              <a:t>(EN, 01105432) and (DE, 01105432) are the same description in different languages (English and German)</a:t>
            </a:r>
          </a:p>
          <a:p>
            <a:pPr lvl="1"/>
            <a:r>
              <a:rPr lang="en-US" dirty="0"/>
              <a:t>The description ID is an attribute of the product.</a:t>
            </a:r>
          </a:p>
          <a:p>
            <a:pPr lvl="1"/>
            <a:r>
              <a:rPr lang="en-US" dirty="0"/>
              <a:t>The language is an attribute or property of the user, install location, etc.</a:t>
            </a:r>
          </a:p>
          <a:p>
            <a:pPr lvl="1"/>
            <a:endParaRPr lang="en-US" dirty="0"/>
          </a:p>
        </p:txBody>
      </p:sp>
      <p:sp>
        <p:nvSpPr>
          <p:cNvPr id="4" name="Rectangle 3"/>
          <p:cNvSpPr/>
          <p:nvPr/>
        </p:nvSpPr>
        <p:spPr>
          <a:xfrm>
            <a:off x="425904" y="2039112"/>
            <a:ext cx="1265736" cy="237744"/>
          </a:xfrm>
          <a:prstGeom prst="rect">
            <a:avLst/>
          </a:prstGeom>
          <a:solidFill>
            <a:srgbClr val="FFFF00">
              <a:alpha val="34000"/>
            </a:srgbClr>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2040365151"/>
      </p:ext>
    </p:extLst>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23"/>
            <a:ext cx="8279946" cy="387798"/>
          </a:xfrm>
        </p:spPr>
        <p:txBody>
          <a:bodyPr/>
          <a:lstStyle/>
          <a:p>
            <a:pPr algn="l"/>
            <a:r>
              <a:rPr lang="en-US" dirty="0">
                <a:solidFill>
                  <a:schemeClr val="bg1"/>
                </a:solidFill>
              </a:rPr>
              <a:t>Hypothetical Explanations</a:t>
            </a:r>
          </a:p>
        </p:txBody>
      </p:sp>
      <p:sp>
        <p:nvSpPr>
          <p:cNvPr id="3" name="Content Placeholder 2"/>
          <p:cNvSpPr>
            <a:spLocks noGrp="1"/>
          </p:cNvSpPr>
          <p:nvPr>
            <p:ph sz="half" idx="1"/>
          </p:nvPr>
        </p:nvSpPr>
        <p:spPr>
          <a:xfrm>
            <a:off x="457200" y="804672"/>
            <a:ext cx="8267140" cy="3710572"/>
          </a:xfrm>
        </p:spPr>
        <p:txBody>
          <a:bodyPr>
            <a:normAutofit lnSpcReduction="10000"/>
          </a:bodyPr>
          <a:lstStyle/>
          <a:p>
            <a:pPr marL="0" indent="0">
              <a:buNone/>
            </a:pPr>
            <a:r>
              <a:rPr lang="en-US" sz="1400" dirty="0">
                <a:solidFill>
                  <a:srgbClr val="222222"/>
                </a:solidFill>
                <a:latin typeface="Arial" charset="0"/>
              </a:rPr>
              <a:t>“In </a:t>
            </a:r>
            <a:r>
              <a:rPr lang="en-US" sz="1400" dirty="0">
                <a:solidFill>
                  <a:srgbClr val="0B0080"/>
                </a:solidFill>
                <a:latin typeface="Arial" charset="0"/>
                <a:hlinkClick r:id="rId2" tooltip="Computing"/>
              </a:rPr>
              <a:t>computing</a:t>
            </a:r>
            <a:r>
              <a:rPr lang="en-US" sz="1400" dirty="0">
                <a:solidFill>
                  <a:srgbClr val="222222"/>
                </a:solidFill>
                <a:latin typeface="Arial" charset="0"/>
              </a:rPr>
              <a:t>, </a:t>
            </a:r>
            <a:r>
              <a:rPr lang="en-US" sz="1400" b="1" dirty="0">
                <a:solidFill>
                  <a:srgbClr val="222222"/>
                </a:solidFill>
                <a:latin typeface="Arial" charset="0"/>
              </a:rPr>
              <a:t>internationalization and localization</a:t>
            </a:r>
            <a:r>
              <a:rPr lang="en-US" sz="1400" dirty="0">
                <a:solidFill>
                  <a:srgbClr val="222222"/>
                </a:solidFill>
                <a:latin typeface="Arial" charset="0"/>
              </a:rPr>
              <a:t> are means of adapting </a:t>
            </a:r>
            <a:r>
              <a:rPr lang="en-US" sz="1400" dirty="0">
                <a:solidFill>
                  <a:srgbClr val="0B0080"/>
                </a:solidFill>
                <a:latin typeface="Arial" charset="0"/>
                <a:hlinkClick r:id="rId3" tooltip="Computer software"/>
              </a:rPr>
              <a:t>computer software</a:t>
            </a:r>
            <a:r>
              <a:rPr lang="en-US" sz="1400" dirty="0">
                <a:solidFill>
                  <a:srgbClr val="222222"/>
                </a:solidFill>
                <a:latin typeface="Arial" charset="0"/>
              </a:rPr>
              <a:t> to different languages, regional differences and technical requirements of a target locale.</a:t>
            </a:r>
            <a:r>
              <a:rPr lang="en-US" sz="1400" baseline="30000" dirty="0">
                <a:solidFill>
                  <a:srgbClr val="0B0080"/>
                </a:solidFill>
                <a:latin typeface="Arial" charset="0"/>
                <a:hlinkClick r:id="rId4"/>
              </a:rPr>
              <a:t>[1]</a:t>
            </a:r>
            <a:r>
              <a:rPr lang="en-US" sz="1400" dirty="0">
                <a:solidFill>
                  <a:srgbClr val="222222"/>
                </a:solidFill>
                <a:latin typeface="Arial" charset="0"/>
              </a:rPr>
              <a:t> Internationalization is the process of designing a software application so that it can be adapted to various languages and regions without engineering changes. Localization is the process of adapting internationalized software for a specific region or language by adding </a:t>
            </a:r>
            <a:r>
              <a:rPr lang="en-US" sz="1400" dirty="0">
                <a:solidFill>
                  <a:srgbClr val="0B0080"/>
                </a:solidFill>
                <a:latin typeface="Arial" charset="0"/>
                <a:hlinkClick r:id="rId5" tooltip="Locale (computer software)"/>
              </a:rPr>
              <a:t>locale</a:t>
            </a:r>
            <a:r>
              <a:rPr lang="en-US" sz="1400" dirty="0">
                <a:solidFill>
                  <a:srgbClr val="222222"/>
                </a:solidFill>
                <a:latin typeface="Arial" charset="0"/>
              </a:rPr>
              <a:t>-specific components and translating text. Localization (which is potentially performed multiple times, for different locales) uses the infrastructure or flexibility provided by internationalization (which is ideally performed only once, or as an integral part of ongoing development).” </a:t>
            </a:r>
            <a:r>
              <a:rPr lang="en-US" sz="1200" dirty="0">
                <a:solidFill>
                  <a:srgbClr val="222222"/>
                </a:solidFill>
                <a:latin typeface="Arial" charset="0"/>
              </a:rPr>
              <a:t>(https://</a:t>
            </a:r>
            <a:r>
              <a:rPr lang="en-US" sz="1200" dirty="0" err="1">
                <a:solidFill>
                  <a:srgbClr val="222222"/>
                </a:solidFill>
                <a:latin typeface="Arial" charset="0"/>
              </a:rPr>
              <a:t>en.wikipedia.org</a:t>
            </a:r>
            <a:r>
              <a:rPr lang="en-US" sz="1200" dirty="0">
                <a:solidFill>
                  <a:srgbClr val="222222"/>
                </a:solidFill>
                <a:latin typeface="Arial" charset="0"/>
              </a:rPr>
              <a:t>/wiki/</a:t>
            </a:r>
            <a:r>
              <a:rPr lang="en-US" sz="1200" dirty="0" err="1">
                <a:solidFill>
                  <a:srgbClr val="222222"/>
                </a:solidFill>
                <a:latin typeface="Arial" charset="0"/>
              </a:rPr>
              <a:t>Internationalization_and_localization</a:t>
            </a:r>
            <a:r>
              <a:rPr lang="en-US" sz="1200" dirty="0">
                <a:solidFill>
                  <a:srgbClr val="222222"/>
                </a:solidFill>
                <a:latin typeface="Arial" charset="0"/>
              </a:rPr>
              <a:t>)</a:t>
            </a:r>
            <a:endParaRPr lang="en-US" sz="1200" dirty="0"/>
          </a:p>
          <a:p>
            <a:r>
              <a:rPr lang="en-US" dirty="0"/>
              <a:t>Retrieving a product description may require two elements</a:t>
            </a:r>
          </a:p>
          <a:p>
            <a:pPr lvl="1"/>
            <a:r>
              <a:rPr lang="en-US" dirty="0"/>
              <a:t>Language code, e.g. (EN, DE, ES, </a:t>
            </a:r>
            <a:r>
              <a:rPr lang="mr-IN" dirty="0"/>
              <a:t>…</a:t>
            </a:r>
            <a:r>
              <a:rPr lang="en-US" dirty="0"/>
              <a:t>)</a:t>
            </a:r>
          </a:p>
          <a:p>
            <a:pPr lvl="1"/>
            <a:r>
              <a:rPr lang="en-US" dirty="0"/>
              <a:t>Description ID, e.g. 01105432</a:t>
            </a:r>
          </a:p>
          <a:p>
            <a:pPr lvl="1"/>
            <a:r>
              <a:rPr lang="en-US" dirty="0"/>
              <a:t>(EN, 01105432) and (DE, 01105432) are the same description in different languages.</a:t>
            </a:r>
          </a:p>
          <a:p>
            <a:pPr lvl="1"/>
            <a:r>
              <a:rPr lang="en-US" dirty="0"/>
              <a:t>The description ID is an attribute of the product.</a:t>
            </a:r>
          </a:p>
          <a:p>
            <a:pPr lvl="1"/>
            <a:r>
              <a:rPr lang="en-US" dirty="0"/>
              <a:t>The language is an attribute or property of the user, install location, etc.</a:t>
            </a:r>
          </a:p>
          <a:p>
            <a:pPr lvl="1"/>
            <a:endParaRPr lang="en-US" dirty="0"/>
          </a:p>
        </p:txBody>
      </p:sp>
      <p:sp>
        <p:nvSpPr>
          <p:cNvPr id="4" name="Rectangle 3"/>
          <p:cNvSpPr/>
          <p:nvPr/>
        </p:nvSpPr>
        <p:spPr>
          <a:xfrm>
            <a:off x="425904" y="2039112"/>
            <a:ext cx="1265736" cy="237744"/>
          </a:xfrm>
          <a:prstGeom prst="rect">
            <a:avLst/>
          </a:prstGeom>
          <a:solidFill>
            <a:srgbClr val="FFFF00">
              <a:alpha val="34000"/>
            </a:srgbClr>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Rounded Rectangle 4"/>
          <p:cNvSpPr/>
          <p:nvPr/>
        </p:nvSpPr>
        <p:spPr>
          <a:xfrm>
            <a:off x="841248" y="583970"/>
            <a:ext cx="6967728" cy="3776472"/>
          </a:xfrm>
          <a:prstGeom prst="roundRect">
            <a:avLst/>
          </a:prstGeom>
          <a:solidFill>
            <a:schemeClr val="accent1"/>
          </a:solidFill>
          <a:effectLst/>
        </p:spPr>
        <p:txBody>
          <a:bodyPr wrap="square" lIns="182880" tIns="137160" rIns="137160" bIns="137160" rtlCol="0" anchor="ctr">
            <a:noAutofit/>
          </a:bodyPr>
          <a:lstStyle/>
          <a:p>
            <a:pPr marL="342900" marR="0" lvl="0"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2000" b="0" i="0" u="none" strike="noStrike" kern="1200" cap="none" spc="0" normalizeH="0" baseline="0" noProof="0" dirty="0">
                <a:ln>
                  <a:noFill/>
                </a:ln>
                <a:solidFill>
                  <a:prstClr val="white"/>
                </a:solidFill>
                <a:effectLst/>
                <a:uLnTx/>
                <a:uFillTx/>
                <a:latin typeface="Calibri"/>
                <a:ea typeface="ＭＳ Ｐゴシック" charset="-128"/>
                <a:cs typeface="+mn-cs"/>
              </a:rPr>
              <a:t>This concept is</a:t>
            </a:r>
          </a:p>
          <a:p>
            <a:pPr marL="800100" marR="0" lvl="1"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An element of data modeling and design</a:t>
            </a:r>
          </a:p>
          <a:p>
            <a:pPr marL="800100" marR="0" lvl="1"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Not DBMS implementation or data management.</a:t>
            </a:r>
          </a:p>
          <a:p>
            <a:pPr marL="342900" marR="0" lvl="0"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2000" b="0" i="0" u="none" strike="noStrike" kern="1200" cap="none" spc="0" normalizeH="0" baseline="0" noProof="0" dirty="0">
                <a:ln>
                  <a:noFill/>
                </a:ln>
                <a:solidFill>
                  <a:prstClr val="white"/>
                </a:solidFill>
                <a:effectLst/>
                <a:uLnTx/>
                <a:uFillTx/>
                <a:latin typeface="Calibri"/>
                <a:ea typeface="ＭＳ Ｐゴシック" charset="-128"/>
                <a:cs typeface="+mn-cs"/>
              </a:rPr>
              <a:t>I introduce the concept because</a:t>
            </a:r>
          </a:p>
          <a:p>
            <a:pPr marL="800100" marR="0" lvl="1"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Important, general data model topic we have not covered.</a:t>
            </a:r>
          </a:p>
          <a:p>
            <a:pPr marL="800100" marR="0" lvl="1"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Pattern is a reason why many records we think would be variable are often fixed.</a:t>
            </a:r>
          </a:p>
          <a:p>
            <a:pPr marL="1257300" marR="0" lvl="2"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VARCHAR field in a tuple is often</a:t>
            </a:r>
          </a:p>
          <a:p>
            <a:pPr marL="1257300" marR="0" lvl="2"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A pointer to a value in some other record.</a:t>
            </a:r>
          </a:p>
        </p:txBody>
      </p:sp>
    </p:spTree>
    <p:extLst>
      <p:ext uri="{BB962C8B-B14F-4D97-AF65-F5344CB8AC3E}">
        <p14:creationId xmlns:p14="http://schemas.microsoft.com/office/powerpoint/2010/main" val="3591611589"/>
      </p:ext>
    </p:extLst>
  </p:cSld>
  <p:clrMapOvr>
    <a:masterClrMapping/>
  </p:clrMapOvr>
  <p:transition spd="med">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8214"/>
            <a:ext cx="8279946" cy="387798"/>
          </a:xfrm>
        </p:spPr>
        <p:txBody>
          <a:bodyPr/>
          <a:lstStyle/>
          <a:p>
            <a:pPr algn="l"/>
            <a:r>
              <a:rPr lang="en-US" dirty="0">
                <a:solidFill>
                  <a:schemeClr val="bg1"/>
                </a:solidFill>
              </a:rPr>
              <a:t>Hypothetical Explanation</a:t>
            </a:r>
          </a:p>
        </p:txBody>
      </p:sp>
      <p:sp>
        <p:nvSpPr>
          <p:cNvPr id="3" name="Content Placeholder 2"/>
          <p:cNvSpPr>
            <a:spLocks noGrp="1"/>
          </p:cNvSpPr>
          <p:nvPr>
            <p:ph sz="half" idx="1"/>
          </p:nvPr>
        </p:nvSpPr>
        <p:spPr>
          <a:xfrm>
            <a:off x="139372" y="514350"/>
            <a:ext cx="8458402" cy="3977640"/>
          </a:xfrm>
        </p:spPr>
        <p:txBody>
          <a:bodyPr>
            <a:noAutofit/>
          </a:bodyPr>
          <a:lstStyle/>
          <a:p>
            <a:pPr>
              <a:spcBef>
                <a:spcPts val="0"/>
              </a:spcBef>
            </a:pPr>
            <a:r>
              <a:rPr lang="en-US" sz="1600" dirty="0"/>
              <a:t> `</a:t>
            </a:r>
            <a:r>
              <a:rPr lang="en-US" sz="1600" dirty="0" err="1"/>
              <a:t>product_name</a:t>
            </a:r>
            <a:r>
              <a:rPr lang="en-US" sz="1600" dirty="0"/>
              <a:t>` </a:t>
            </a:r>
            <a:r>
              <a:rPr lang="en-US" sz="1600" b="1" i="1" dirty="0">
                <a:solidFill>
                  <a:srgbClr val="660E7A"/>
                </a:solidFill>
              </a:rPr>
              <a:t>varchar</a:t>
            </a:r>
            <a:r>
              <a:rPr lang="en-US" sz="1600" dirty="0"/>
              <a:t>(</a:t>
            </a:r>
            <a:r>
              <a:rPr lang="en-US" sz="1600" dirty="0">
                <a:solidFill>
                  <a:srgbClr val="0000FF"/>
                </a:solidFill>
              </a:rPr>
              <a:t>16</a:t>
            </a:r>
            <a:r>
              <a:rPr lang="en-US" sz="1600" dirty="0"/>
              <a:t>) </a:t>
            </a:r>
            <a:r>
              <a:rPr lang="en-US" sz="1600" b="1" dirty="0">
                <a:solidFill>
                  <a:srgbClr val="000080"/>
                </a:solidFill>
              </a:rPr>
              <a:t>NOT NULL</a:t>
            </a:r>
            <a:endParaRPr lang="en-US" sz="1600" dirty="0"/>
          </a:p>
          <a:p>
            <a:pPr lvl="1">
              <a:spcBef>
                <a:spcPts val="0"/>
              </a:spcBef>
            </a:pPr>
            <a:r>
              <a:rPr lang="en-US" sz="1400" dirty="0"/>
              <a:t>(NB: Assumes that the </a:t>
            </a:r>
            <a:r>
              <a:rPr lang="en-US" sz="1400" dirty="0" err="1"/>
              <a:t>product_name</a:t>
            </a:r>
            <a:r>
              <a:rPr lang="en-US" sz="1400" dirty="0"/>
              <a:t> is not localized).</a:t>
            </a:r>
          </a:p>
          <a:p>
            <a:pPr lvl="1">
              <a:spcBef>
                <a:spcPts val="0"/>
              </a:spcBef>
            </a:pPr>
            <a:r>
              <a:rPr lang="en-US" sz="1400" dirty="0"/>
              <a:t>Length can be 0 .. 15 characters.</a:t>
            </a:r>
          </a:p>
          <a:p>
            <a:pPr lvl="1">
              <a:spcBef>
                <a:spcPts val="0"/>
              </a:spcBef>
            </a:pPr>
            <a:r>
              <a:rPr lang="en-US" sz="1400" dirty="0"/>
              <a:t>But,</a:t>
            </a:r>
          </a:p>
          <a:p>
            <a:pPr lvl="2">
              <a:spcBef>
                <a:spcPts val="0"/>
              </a:spcBef>
            </a:pPr>
            <a:r>
              <a:rPr lang="en-US" sz="1200" dirty="0"/>
              <a:t>If the value is almost always between 12 and 16 characters.</a:t>
            </a:r>
          </a:p>
          <a:p>
            <a:pPr lvl="2">
              <a:spcBef>
                <a:spcPts val="0"/>
              </a:spcBef>
            </a:pPr>
            <a:r>
              <a:rPr lang="en-US" sz="1200" dirty="0"/>
              <a:t>The database engine may decide to store in a fixed length area.</a:t>
            </a:r>
          </a:p>
          <a:p>
            <a:pPr lvl="2">
              <a:spcBef>
                <a:spcPts val="0"/>
              </a:spcBef>
            </a:pPr>
            <a:r>
              <a:rPr lang="en-US" sz="1200" dirty="0"/>
              <a:t>Because the relatively small savings available from treating like a variable length record</a:t>
            </a:r>
          </a:p>
          <a:p>
            <a:pPr lvl="2">
              <a:spcBef>
                <a:spcPts val="0"/>
              </a:spcBef>
            </a:pPr>
            <a:r>
              <a:rPr lang="en-US" sz="1200" dirty="0"/>
              <a:t>Does not justify the added complexity involved in variable size record management.</a:t>
            </a:r>
          </a:p>
          <a:p>
            <a:pPr>
              <a:spcBef>
                <a:spcPts val="0"/>
              </a:spcBef>
            </a:pPr>
            <a:r>
              <a:rPr lang="en-US" sz="1600" dirty="0"/>
              <a:t>`</a:t>
            </a:r>
            <a:r>
              <a:rPr lang="en-US" sz="1600" dirty="0" err="1"/>
              <a:t>product_brand</a:t>
            </a:r>
            <a:r>
              <a:rPr lang="en-US" sz="1600" dirty="0"/>
              <a:t>` </a:t>
            </a:r>
            <a:r>
              <a:rPr lang="en-US" sz="1600" dirty="0" err="1"/>
              <a:t>enum</a:t>
            </a:r>
            <a:r>
              <a:rPr lang="en-US" sz="1600" dirty="0"/>
              <a:t>(</a:t>
            </a:r>
            <a:r>
              <a:rPr lang="en-US" sz="1600" b="1" dirty="0">
                <a:solidFill>
                  <a:srgbClr val="008000"/>
                </a:solidFill>
              </a:rPr>
              <a:t>'</a:t>
            </a:r>
            <a:r>
              <a:rPr lang="en-US" sz="1600" b="1" dirty="0" err="1">
                <a:solidFill>
                  <a:srgbClr val="008000"/>
                </a:solidFill>
              </a:rPr>
              <a:t>IBM'</a:t>
            </a:r>
            <a:r>
              <a:rPr lang="en-US" sz="1600" dirty="0" err="1"/>
              <a:t>,</a:t>
            </a:r>
            <a:r>
              <a:rPr lang="en-US" sz="1600" b="1" dirty="0" err="1">
                <a:solidFill>
                  <a:srgbClr val="008000"/>
                </a:solidFill>
              </a:rPr>
              <a:t>'HP'</a:t>
            </a:r>
            <a:r>
              <a:rPr lang="en-US" sz="1600" dirty="0" err="1"/>
              <a:t>,</a:t>
            </a:r>
            <a:r>
              <a:rPr lang="en-US" sz="1600" b="1" dirty="0" err="1">
                <a:solidFill>
                  <a:srgbClr val="008000"/>
                </a:solidFill>
              </a:rPr>
              <a:t>'Acer'</a:t>
            </a:r>
            <a:r>
              <a:rPr lang="en-US" sz="1600" dirty="0" err="1"/>
              <a:t>,</a:t>
            </a:r>
            <a:r>
              <a:rPr lang="en-US" sz="1600" b="1" dirty="0" err="1">
                <a:solidFill>
                  <a:srgbClr val="008000"/>
                </a:solidFill>
              </a:rPr>
              <a:t>'Lenovo'</a:t>
            </a:r>
            <a:r>
              <a:rPr lang="en-US" sz="1600" dirty="0" err="1"/>
              <a:t>,</a:t>
            </a:r>
            <a:r>
              <a:rPr lang="en-US" sz="1600" b="1" dirty="0" err="1">
                <a:solidFill>
                  <a:srgbClr val="008000"/>
                </a:solidFill>
              </a:rPr>
              <a:t>'Some</a:t>
            </a:r>
            <a:r>
              <a:rPr lang="en-US" sz="1600" b="1" dirty="0">
                <a:solidFill>
                  <a:srgbClr val="008000"/>
                </a:solidFill>
              </a:rPr>
              <a:t> really long brand name'</a:t>
            </a:r>
            <a:r>
              <a:rPr lang="en-US" sz="1600" dirty="0"/>
              <a:t>) </a:t>
            </a:r>
          </a:p>
          <a:p>
            <a:pPr lvl="1">
              <a:spcBef>
                <a:spcPts val="0"/>
              </a:spcBef>
            </a:pPr>
            <a:r>
              <a:rPr lang="en-US" sz="1400" dirty="0"/>
              <a:t>The DB engine would/could represent with a 1 byte code in a lookup table.</a:t>
            </a:r>
          </a:p>
          <a:p>
            <a:pPr lvl="1">
              <a:spcBef>
                <a:spcPts val="0"/>
              </a:spcBef>
            </a:pPr>
            <a:r>
              <a:rPr lang="en-US" sz="1400" dirty="0"/>
              <a:t>This enables simplified, fixed length record management</a:t>
            </a:r>
          </a:p>
          <a:p>
            <a:pPr lvl="1">
              <a:spcBef>
                <a:spcPts val="0"/>
              </a:spcBef>
            </a:pPr>
            <a:r>
              <a:rPr lang="en-US" sz="1400" dirty="0"/>
              <a:t>And saves space because</a:t>
            </a:r>
          </a:p>
          <a:p>
            <a:pPr lvl="2">
              <a:spcBef>
                <a:spcPts val="0"/>
              </a:spcBef>
            </a:pPr>
            <a:r>
              <a:rPr lang="en-US" sz="1200" dirty="0"/>
              <a:t>1,000 products in the catalog from ‘Some really long brand’</a:t>
            </a:r>
          </a:p>
          <a:p>
            <a:pPr lvl="2">
              <a:spcBef>
                <a:spcPts val="0"/>
              </a:spcBef>
            </a:pPr>
            <a:r>
              <a:rPr lang="en-US" sz="1200" dirty="0"/>
              <a:t>Requires 1,000 bytes instead of 27,000 bytes.</a:t>
            </a:r>
          </a:p>
          <a:p>
            <a:pPr lvl="1">
              <a:spcBef>
                <a:spcPts val="0"/>
              </a:spcBef>
            </a:pPr>
            <a:r>
              <a:rPr lang="en-US" sz="1400" dirty="0"/>
              <a:t>Repeated values:</a:t>
            </a:r>
          </a:p>
          <a:p>
            <a:pPr lvl="2">
              <a:spcBef>
                <a:spcPts val="0"/>
              </a:spcBef>
            </a:pPr>
            <a:r>
              <a:rPr lang="en-US" sz="1200" dirty="0"/>
              <a:t>The same value occurring repeatedly in multiple distinct tuples is common, even when not an </a:t>
            </a:r>
            <a:r>
              <a:rPr lang="en-US" sz="1200" dirty="0" err="1"/>
              <a:t>enum</a:t>
            </a:r>
            <a:r>
              <a:rPr lang="en-US" sz="1200" dirty="0"/>
              <a:t>, e.g.</a:t>
            </a:r>
          </a:p>
          <a:p>
            <a:pPr lvl="3">
              <a:spcBef>
                <a:spcPts val="0"/>
              </a:spcBef>
            </a:pPr>
            <a:r>
              <a:rPr lang="en-US" sz="1000" dirty="0"/>
              <a:t>Country names, City names, street names, last names, first names, </a:t>
            </a:r>
            <a:r>
              <a:rPr lang="mr-IN" sz="1000" dirty="0"/>
              <a:t>…</a:t>
            </a:r>
            <a:endParaRPr lang="en-US" sz="1000" dirty="0"/>
          </a:p>
          <a:p>
            <a:pPr lvl="3">
              <a:spcBef>
                <a:spcPts val="0"/>
              </a:spcBef>
            </a:pPr>
            <a:r>
              <a:rPr lang="en-US" sz="1000" dirty="0"/>
              <a:t>Foreign keys in many-to-many associative entities.</a:t>
            </a:r>
          </a:p>
          <a:p>
            <a:pPr lvl="2">
              <a:spcBef>
                <a:spcPts val="0"/>
              </a:spcBef>
            </a:pPr>
            <a:r>
              <a:rPr lang="en-US" sz="1200" dirty="0"/>
              <a:t>DBMS storage management engine may detect the situation, and replace values with symbol lookups.</a:t>
            </a:r>
            <a:br>
              <a:rPr lang="en-US" sz="1200" dirty="0"/>
            </a:br>
            <a:endParaRPr lang="en-US" sz="1200" dirty="0"/>
          </a:p>
        </p:txBody>
      </p:sp>
    </p:spTree>
    <p:extLst>
      <p:ext uri="{BB962C8B-B14F-4D97-AF65-F5344CB8AC3E}">
        <p14:creationId xmlns:p14="http://schemas.microsoft.com/office/powerpoint/2010/main" val="2793418244"/>
      </p:ext>
    </p:extLst>
  </p:cSld>
  <p:clrMapOvr>
    <a:masterClrMapping/>
  </p:clrMapOvr>
  <p:transition spd="med">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4"/>
            <a:ext cx="5635412" cy="1434800"/>
          </a:xfrm>
        </p:spPr>
        <p:txBody>
          <a:bodyPr/>
          <a:lstStyle/>
          <a:p>
            <a:r>
              <a:rPr lang="en-US" altLang="en-US" dirty="0"/>
              <a:t>Simple approach:</a:t>
            </a:r>
          </a:p>
          <a:p>
            <a:pPr lvl="1"/>
            <a:r>
              <a:rPr lang="en-US" altLang="en-US" dirty="0"/>
              <a:t>Store record </a:t>
            </a:r>
            <a:r>
              <a:rPr lang="en-US" altLang="en-US" i="1" dirty="0" err="1"/>
              <a:t>i</a:t>
            </a:r>
            <a:r>
              <a:rPr lang="en-US" altLang="en-US" dirty="0"/>
              <a:t> starting from byte </a:t>
            </a:r>
            <a:r>
              <a:rPr lang="en-US" altLang="en-US" i="1" dirty="0">
                <a:sym typeface="Greek Symbols" pitchFamily="18" charset="2"/>
              </a:rPr>
              <a:t>n </a:t>
            </a:r>
            <a:r>
              <a:rPr lang="en-US" altLang="en-US" i="1"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 </a:t>
            </a:r>
            <a:r>
              <a:rPr lang="en-US" altLang="en-US" dirty="0">
                <a:sym typeface="Symbol" panose="05050102010706020507" pitchFamily="18" charset="2"/>
              </a:rPr>
              <a:t>1), where </a:t>
            </a:r>
            <a:r>
              <a:rPr lang="en-US" altLang="en-US" i="1" dirty="0">
                <a:sym typeface="Symbol" panose="05050102010706020507" pitchFamily="18" charset="2"/>
              </a:rPr>
              <a:t>n </a:t>
            </a:r>
            <a:r>
              <a:rPr lang="en-US" altLang="en-US" dirty="0">
                <a:sym typeface="Symbol" panose="05050102010706020507" pitchFamily="18" charset="2"/>
              </a:rPr>
              <a:t>is the size of each record.</a:t>
            </a:r>
          </a:p>
          <a:p>
            <a:pPr lvl="1"/>
            <a:r>
              <a:rPr lang="en-US" altLang="en-US" dirty="0">
                <a:sym typeface="Symbol" panose="05050102010706020507" pitchFamily="18" charset="2"/>
              </a:rPr>
              <a:t>Record access is simple but records may cross blocks</a:t>
            </a:r>
          </a:p>
          <a:p>
            <a:pPr lvl="2"/>
            <a:r>
              <a:rPr lang="en-US" altLang="en-US" dirty="0">
                <a:sym typeface="Symbol" panose="05050102010706020507" pitchFamily="18" charset="2"/>
              </a:rPr>
              <a:t>Modification: do not allow records to cross block boundaries</a:t>
            </a:r>
          </a:p>
        </p:txBody>
      </p:sp>
      <p:pic>
        <p:nvPicPr>
          <p:cNvPr id="5" name="Content Placeholder 4">
            <a:extLst>
              <a:ext uri="{FF2B5EF4-FFF2-40B4-BE49-F238E27FC236}">
                <a16:creationId xmlns:a16="http://schemas.microsoft.com/office/drawing/2014/main" id="{9F4CCBFC-2976-4FF3-B9E2-11AE645EE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2579230" y="2380636"/>
            <a:ext cx="3880487" cy="248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EF5B44A-596B-7F4A-AB3D-4CE4AF378333}"/>
              </a:ext>
            </a:extLst>
          </p:cNvPr>
          <p:cNvSpPr/>
          <p:nvPr/>
        </p:nvSpPr>
        <p:spPr bwMode="auto">
          <a:xfrm>
            <a:off x="3200400" y="2380636"/>
            <a:ext cx="32593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Helvetica" charset="0"/>
            </a:endParaRPr>
          </a:p>
        </p:txBody>
      </p:sp>
      <p:sp>
        <p:nvSpPr>
          <p:cNvPr id="6" name="Rectangle 5">
            <a:extLst>
              <a:ext uri="{FF2B5EF4-FFF2-40B4-BE49-F238E27FC236}">
                <a16:creationId xmlns:a16="http://schemas.microsoft.com/office/drawing/2014/main" id="{9F0598AB-E0D0-A640-8D9C-34BA2ECA0F72}"/>
              </a:ext>
            </a:extLst>
          </p:cNvPr>
          <p:cNvSpPr/>
          <p:nvPr/>
        </p:nvSpPr>
        <p:spPr bwMode="auto">
          <a:xfrm>
            <a:off x="3200400" y="3218836"/>
            <a:ext cx="32593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Helvetica" charset="0"/>
            </a:endParaRPr>
          </a:p>
        </p:txBody>
      </p:sp>
    </p:spTree>
    <p:extLst>
      <p:ext uri="{BB962C8B-B14F-4D97-AF65-F5344CB8AC3E}">
        <p14:creationId xmlns:p14="http://schemas.microsoft.com/office/powerpoint/2010/main" val="6239833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b="1" dirty="0"/>
              <a:t>move records </a:t>
            </a:r>
            <a:r>
              <a:rPr lang="en-US" altLang="en-US" b="1" i="1" dirty="0" err="1"/>
              <a:t>i</a:t>
            </a:r>
            <a:r>
              <a:rPr lang="en-US" altLang="en-US" b="1" dirty="0"/>
              <a:t> + 1, . . ., </a:t>
            </a:r>
            <a:r>
              <a:rPr lang="en-US" altLang="en-US" b="1" i="1" dirty="0"/>
              <a:t>n</a:t>
            </a:r>
            <a:r>
              <a:rPr lang="en-US" altLang="en-US" b="1" dirty="0"/>
              <a:t>  to </a:t>
            </a:r>
            <a:r>
              <a:rPr lang="en-US" altLang="en-US" b="1" i="1" dirty="0" err="1"/>
              <a:t>i</a:t>
            </a:r>
            <a:r>
              <a:rPr lang="en-US" altLang="en-US" b="1" i="1" dirty="0"/>
              <a:t>, . . . , n </a:t>
            </a:r>
            <a:r>
              <a:rPr lang="en-US" altLang="en-US" b="1" i="1" dirty="0">
                <a:sym typeface="Symbol" panose="05050102010706020507" pitchFamily="18" charset="2"/>
              </a:rPr>
              <a:t>– </a:t>
            </a:r>
            <a:r>
              <a:rPr lang="en-US" altLang="en-US" b="1"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a:t>
            </a:r>
          </a:p>
        </p:txBody>
      </p:sp>
      <p:pic>
        <p:nvPicPr>
          <p:cNvPr id="6" name="Graphic 5">
            <a:extLst>
              <a:ext uri="{FF2B5EF4-FFF2-40B4-BE49-F238E27FC236}">
                <a16:creationId xmlns:a16="http://schemas.microsoft.com/office/drawing/2014/main" id="{F5576AFE-02C2-4348-8F1E-7F5213955C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7482" y="2358994"/>
            <a:ext cx="3679324" cy="2149838"/>
          </a:xfrm>
          <a:prstGeom prst="rect">
            <a:avLst/>
          </a:prstGeom>
        </p:spPr>
      </p:pic>
    </p:spTree>
    <p:extLst>
      <p:ext uri="{BB962C8B-B14F-4D97-AF65-F5344CB8AC3E}">
        <p14:creationId xmlns:p14="http://schemas.microsoft.com/office/powerpoint/2010/main" val="2927163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b="1" dirty="0">
                <a:sym typeface="Symbol" panose="05050102010706020507" pitchFamily="18" charset="2"/>
              </a:rPr>
              <a:t>move record </a:t>
            </a:r>
            <a:r>
              <a:rPr lang="en-US" altLang="en-US" b="1" i="1" dirty="0">
                <a:sym typeface="Symbol" panose="05050102010706020507" pitchFamily="18" charset="2"/>
              </a:rPr>
              <a:t>n </a:t>
            </a:r>
            <a:r>
              <a:rPr lang="en-US" altLang="en-US" b="1" dirty="0">
                <a:sym typeface="Symbol" panose="05050102010706020507" pitchFamily="18" charset="2"/>
              </a:rPr>
              <a:t> to </a:t>
            </a:r>
            <a:r>
              <a:rPr lang="en-US" altLang="en-US" b="1" i="1" dirty="0" err="1">
                <a:sym typeface="Symbol" panose="05050102010706020507" pitchFamily="18" charset="2"/>
              </a:rPr>
              <a:t>i</a:t>
            </a:r>
            <a:endParaRPr lang="en-US" altLang="en-US" b="1"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 and replaced by record 11</a:t>
            </a:r>
          </a:p>
          <a:p>
            <a:pPr marL="342900" lvl="1" indent="0">
              <a:buNone/>
            </a:pPr>
            <a:endParaRPr lang="en-US" altLang="en-US" b="1" dirty="0">
              <a:sym typeface="Symbol" panose="05050102010706020507" pitchFamily="18" charset="2"/>
            </a:endParaRPr>
          </a:p>
        </p:txBody>
      </p:sp>
      <p:pic>
        <p:nvPicPr>
          <p:cNvPr id="5" name="Graphic 4">
            <a:extLst>
              <a:ext uri="{FF2B5EF4-FFF2-40B4-BE49-F238E27FC236}">
                <a16:creationId xmlns:a16="http://schemas.microsoft.com/office/drawing/2014/main" id="{57778C1E-DCEA-447C-99A5-A41591D38C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2454" y="2321524"/>
            <a:ext cx="3864141" cy="2245601"/>
          </a:xfrm>
          <a:prstGeom prst="rect">
            <a:avLst/>
          </a:prstGeom>
        </p:spPr>
      </p:pic>
    </p:spTree>
    <p:extLst>
      <p:ext uri="{BB962C8B-B14F-4D97-AF65-F5344CB8AC3E}">
        <p14:creationId xmlns:p14="http://schemas.microsoft.com/office/powerpoint/2010/main" val="31078152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b="1" dirty="0">
                <a:sym typeface="Symbol" panose="05050102010706020507" pitchFamily="18" charset="2"/>
              </a:rPr>
              <a:t>do not move records, but link all free records on a </a:t>
            </a:r>
            <a:r>
              <a:rPr lang="en-US" altLang="en-US" b="1" i="1" dirty="0">
                <a:sym typeface="Symbol" panose="05050102010706020507" pitchFamily="18" charset="2"/>
              </a:rPr>
              <a:t>free list</a:t>
            </a:r>
            <a:endParaRPr lang="en-US" altLang="en-US" b="1" dirty="0">
              <a:sym typeface="Symbol" panose="05050102010706020507" pitchFamily="18" charset="2"/>
            </a:endParaRPr>
          </a:p>
        </p:txBody>
      </p:sp>
      <p:pic>
        <p:nvPicPr>
          <p:cNvPr id="6" name="Graphic 5">
            <a:extLst>
              <a:ext uri="{FF2B5EF4-FFF2-40B4-BE49-F238E27FC236}">
                <a16:creationId xmlns:a16="http://schemas.microsoft.com/office/drawing/2014/main" id="{BD4EC9B3-0153-42F4-B4AB-9D1A903324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4637" y="2037934"/>
            <a:ext cx="3944525" cy="2478854"/>
          </a:xfrm>
          <a:prstGeom prst="rect">
            <a:avLst/>
          </a:prstGeom>
        </p:spPr>
      </p:pic>
    </p:spTree>
    <p:extLst>
      <p:ext uri="{BB962C8B-B14F-4D97-AF65-F5344CB8AC3E}">
        <p14:creationId xmlns:p14="http://schemas.microsoft.com/office/powerpoint/2010/main" val="1285656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Database Management System Reminder</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4"/>
          <a:stretch>
            <a:fillRect/>
          </a:stretch>
        </p:blipFill>
        <p:spPr>
          <a:xfrm>
            <a:off x="607375" y="1169078"/>
            <a:ext cx="8430462" cy="2125733"/>
          </a:xfrm>
          <a:prstGeom prst="rect">
            <a:avLst/>
          </a:prstGeom>
        </p:spPr>
      </p:pic>
      <p:pic>
        <p:nvPicPr>
          <p:cNvPr id="12" name="Picture 11"/>
          <p:cNvPicPr>
            <a:picLocks noChangeAspect="1"/>
          </p:cNvPicPr>
          <p:nvPr/>
        </p:nvPicPr>
        <p:blipFill>
          <a:blip r:embed="rId5"/>
          <a:stretch>
            <a:fillRect/>
          </a:stretch>
        </p:blipFill>
        <p:spPr>
          <a:xfrm>
            <a:off x="106493" y="2422826"/>
            <a:ext cx="802115" cy="802115"/>
          </a:xfrm>
          <a:prstGeom prst="rect">
            <a:avLst/>
          </a:prstGeom>
        </p:spPr>
      </p:pic>
      <p:sp>
        <p:nvSpPr>
          <p:cNvPr id="13" name="TextBox 12"/>
          <p:cNvSpPr txBox="1"/>
          <p:nvPr/>
        </p:nvSpPr>
        <p:spPr>
          <a:xfrm>
            <a:off x="150175" y="331246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rgbClr val="00B050"/>
                </a:solidFill>
                <a:latin typeface="+mn-lt"/>
              </a:rPr>
              <a:t>Covered for </a:t>
            </a:r>
            <a:r>
              <a:rPr lang="en-US" sz="2000">
                <a:solidFill>
                  <a:srgbClr val="00B050"/>
                </a:solidFill>
                <a:latin typeface="+mn-lt"/>
              </a:rPr>
              <a:t>the relational model.</a:t>
            </a:r>
            <a:endParaRPr lang="en-US" sz="2000" dirty="0" err="1">
              <a:solidFill>
                <a:srgbClr val="00B050"/>
              </a:solidFill>
              <a:latin typeface="+mn-lt"/>
            </a:endParaRPr>
          </a:p>
        </p:txBody>
      </p:sp>
      <p:cxnSp>
        <p:nvCxnSpPr>
          <p:cNvPr id="14" name="Straight Connector 13"/>
          <p:cNvCxnSpPr/>
          <p:nvPr/>
        </p:nvCxnSpPr>
        <p:spPr>
          <a:xfrm>
            <a:off x="1524000" y="2411498"/>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6"/>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7"/>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8"/>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
        <p:nvSpPr>
          <p:cNvPr id="16" name="TextBox 11">
            <a:extLst>
              <a:ext uri="{FF2B5EF4-FFF2-40B4-BE49-F238E27FC236}">
                <a16:creationId xmlns:a16="http://schemas.microsoft.com/office/drawing/2014/main" id="{27A7169F-C3AE-004A-84A8-549F8DF95590}"/>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(F20): </a:t>
            </a:r>
            <a:r>
              <a:rPr lang="en-US" altLang="en-US" sz="1050" i="1" dirty="0">
                <a:solidFill>
                  <a:schemeClr val="bg1"/>
                </a:solidFill>
              </a:rPr>
              <a:t>Lecture 8: Disks, I/O, Indexes</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6791EE68-37C9-4B1B-9F29-C787D33A9FB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Variable-Length Records</a:t>
            </a:r>
          </a:p>
        </p:txBody>
      </p:sp>
      <p:sp>
        <p:nvSpPr>
          <p:cNvPr id="88067" name="Rectangle 3">
            <a:extLst>
              <a:ext uri="{FF2B5EF4-FFF2-40B4-BE49-F238E27FC236}">
                <a16:creationId xmlns:a16="http://schemas.microsoft.com/office/drawing/2014/main" id="{7CE9FE88-828A-4BC1-8BE5-E94CA02154D0}"/>
              </a:ext>
            </a:extLst>
          </p:cNvPr>
          <p:cNvSpPr>
            <a:spLocks noGrp="1" noChangeArrowheads="1"/>
          </p:cNvSpPr>
          <p:nvPr>
            <p:ph type="body" idx="1"/>
          </p:nvPr>
        </p:nvSpPr>
        <p:spPr>
          <a:xfrm>
            <a:off x="1753710" y="927498"/>
            <a:ext cx="5701314" cy="3673078"/>
          </a:xfrm>
        </p:spPr>
        <p:txBody>
          <a:bodyPr/>
          <a:lstStyle/>
          <a:p>
            <a:r>
              <a:rPr lang="en-US" altLang="en-US" dirty="0"/>
              <a:t>Variable-length records arise in database systems in several ways:</a:t>
            </a:r>
          </a:p>
          <a:p>
            <a:pPr lvl="1"/>
            <a:r>
              <a:rPr lang="en-US" altLang="en-US" dirty="0"/>
              <a:t>Storage of multiple record types in a file.</a:t>
            </a:r>
          </a:p>
          <a:p>
            <a:pPr lvl="1"/>
            <a:r>
              <a:rPr lang="en-US" altLang="en-US" dirty="0"/>
              <a:t>Record types that allow variable lengths for one or more fields such as strings (</a:t>
            </a:r>
            <a:r>
              <a:rPr lang="en-US" altLang="en-US" b="1" dirty="0"/>
              <a:t>varchar</a:t>
            </a:r>
            <a:r>
              <a:rPr lang="en-US" altLang="en-US" dirty="0"/>
              <a:t>)</a:t>
            </a:r>
          </a:p>
          <a:p>
            <a:pPr lvl="1"/>
            <a:r>
              <a:rPr lang="en-US" altLang="en-US" dirty="0"/>
              <a:t>Record types that allow repeating fields (used in some older data models).</a:t>
            </a:r>
          </a:p>
          <a:p>
            <a:r>
              <a:rPr lang="en-US" altLang="en-US" dirty="0"/>
              <a:t>Attributes are stored in order</a:t>
            </a:r>
          </a:p>
          <a:p>
            <a:r>
              <a:rPr lang="en-US" altLang="en-US" dirty="0"/>
              <a:t>Variable length attributes represented by fixed size (offset, length), with actual data stored after all fixed length attributes</a:t>
            </a:r>
          </a:p>
          <a:p>
            <a:r>
              <a:rPr lang="en-US" altLang="en-US" dirty="0"/>
              <a:t>Null values represented by null-value bitmap</a:t>
            </a:r>
          </a:p>
          <a:p>
            <a:pPr>
              <a:buFont typeface="Monotype Sorts" pitchFamily="-65" charset="2"/>
              <a:buNone/>
            </a:pPr>
            <a:endParaRPr lang="en-US" altLang="en-US" dirty="0"/>
          </a:p>
        </p:txBody>
      </p:sp>
      <p:pic>
        <p:nvPicPr>
          <p:cNvPr id="3" name="Graphic 2">
            <a:extLst>
              <a:ext uri="{FF2B5EF4-FFF2-40B4-BE49-F238E27FC236}">
                <a16:creationId xmlns:a16="http://schemas.microsoft.com/office/drawing/2014/main" id="{8F1604FC-4EFB-44C1-97BC-1E7707DD7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89569" y="3453323"/>
            <a:ext cx="4864974" cy="893286"/>
          </a:xfrm>
          <a:prstGeom prst="rect">
            <a:avLst/>
          </a:prstGeom>
        </p:spPr>
      </p:pic>
    </p:spTree>
    <p:extLst>
      <p:ext uri="{BB962C8B-B14F-4D97-AF65-F5344CB8AC3E}">
        <p14:creationId xmlns:p14="http://schemas.microsoft.com/office/powerpoint/2010/main" val="20577558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C76C3333-53AE-4B99-A283-DF0FABC6116F}"/>
              </a:ext>
            </a:extLst>
          </p:cNvPr>
          <p:cNvSpPr>
            <a:spLocks noGrp="1" noChangeArrowheads="1"/>
          </p:cNvSpPr>
          <p:nvPr>
            <p:ph type="title"/>
          </p:nvPr>
        </p:nvSpPr>
        <p:spPr>
          <a:xfrm>
            <a:off x="1658601" y="253607"/>
            <a:ext cx="6470989" cy="342900"/>
          </a:xfrm>
        </p:spPr>
        <p:txBody>
          <a:bodyPr/>
          <a:lstStyle/>
          <a:p>
            <a:pPr>
              <a:defRPr/>
            </a:pPr>
            <a:r>
              <a:rPr lang="en-US" altLang="en-US" sz="2025" dirty="0">
                <a:effectLst>
                  <a:outerShdw blurRad="38100" dist="38100" dir="2700000" algn="tl">
                    <a:srgbClr val="C0C0C0"/>
                  </a:outerShdw>
                </a:effectLst>
              </a:rPr>
              <a:t>Variable-Length Records: Slotted Page Structure</a:t>
            </a:r>
          </a:p>
        </p:txBody>
      </p:sp>
      <p:sp>
        <p:nvSpPr>
          <p:cNvPr id="90115" name="Rectangle 3">
            <a:extLst>
              <a:ext uri="{FF2B5EF4-FFF2-40B4-BE49-F238E27FC236}">
                <a16:creationId xmlns:a16="http://schemas.microsoft.com/office/drawing/2014/main" id="{89C70259-E6A3-4EBA-80A2-237FC0E12C2E}"/>
              </a:ext>
            </a:extLst>
          </p:cNvPr>
          <p:cNvSpPr>
            <a:spLocks noGrp="1" noChangeArrowheads="1"/>
          </p:cNvSpPr>
          <p:nvPr>
            <p:ph type="body" idx="1"/>
          </p:nvPr>
        </p:nvSpPr>
        <p:spPr>
          <a:xfrm>
            <a:off x="1775535" y="2299098"/>
            <a:ext cx="5572957" cy="2578894"/>
          </a:xfrm>
        </p:spPr>
        <p:txBody>
          <a:bodyPr/>
          <a:lstStyle/>
          <a:p>
            <a:r>
              <a:rPr lang="en-US" altLang="en-US" b="1" dirty="0">
                <a:solidFill>
                  <a:srgbClr val="002060"/>
                </a:solidFill>
              </a:rPr>
              <a:t>Slotted page</a:t>
            </a:r>
            <a:r>
              <a:rPr lang="en-US" altLang="en-US" dirty="0">
                <a:solidFill>
                  <a:srgbClr val="002060"/>
                </a:solidFill>
              </a:rPr>
              <a:t> </a:t>
            </a:r>
            <a:r>
              <a:rPr lang="en-US" altLang="en-US" dirty="0"/>
              <a:t>header contains:</a:t>
            </a:r>
          </a:p>
          <a:p>
            <a:pPr lvl="1"/>
            <a:r>
              <a:rPr lang="en-US" altLang="en-US" dirty="0"/>
              <a:t>number of record entries</a:t>
            </a:r>
          </a:p>
          <a:p>
            <a:pPr lvl="1"/>
            <a:r>
              <a:rPr lang="en-US" altLang="en-US" dirty="0"/>
              <a:t>end of free space in the block</a:t>
            </a:r>
          </a:p>
          <a:p>
            <a:pPr lvl="1"/>
            <a:r>
              <a:rPr lang="en-US" altLang="en-US" dirty="0"/>
              <a:t>location and size of each record</a:t>
            </a:r>
          </a:p>
          <a:p>
            <a:r>
              <a:rPr lang="en-US" altLang="en-US" dirty="0"/>
              <a:t>Records can be moved around within a page to keep them contiguous with no empty space between them; entry in the header must be updated.</a:t>
            </a:r>
          </a:p>
          <a:p>
            <a:r>
              <a:rPr lang="en-US" altLang="en-US" dirty="0"/>
              <a:t>Pointers should not point directly to record — instead they should point to the entry for the record in header.</a:t>
            </a:r>
          </a:p>
        </p:txBody>
      </p:sp>
      <p:pic>
        <p:nvPicPr>
          <p:cNvPr id="90116" name="Picture 10">
            <a:extLst>
              <a:ext uri="{FF2B5EF4-FFF2-40B4-BE49-F238E27FC236}">
                <a16:creationId xmlns:a16="http://schemas.microsoft.com/office/drawing/2014/main" id="{F694B84F-B2F1-4444-A933-01994CEFE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0261" y="866804"/>
            <a:ext cx="3827859" cy="13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3454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18C1-BD2E-4B39-B110-F2F02CBE42FC}"/>
              </a:ext>
            </a:extLst>
          </p:cNvPr>
          <p:cNvSpPr>
            <a:spLocks noGrp="1"/>
          </p:cNvSpPr>
          <p:nvPr>
            <p:ph type="title"/>
          </p:nvPr>
        </p:nvSpPr>
        <p:spPr/>
        <p:txBody>
          <a:bodyPr/>
          <a:lstStyle/>
          <a:p>
            <a:r>
              <a:rPr lang="en-IN" dirty="0"/>
              <a:t>Storing Large Objects</a:t>
            </a:r>
          </a:p>
        </p:txBody>
      </p:sp>
      <p:sp>
        <p:nvSpPr>
          <p:cNvPr id="3" name="Content Placeholder 2">
            <a:extLst>
              <a:ext uri="{FF2B5EF4-FFF2-40B4-BE49-F238E27FC236}">
                <a16:creationId xmlns:a16="http://schemas.microsoft.com/office/drawing/2014/main" id="{8447491D-30F5-4220-98ED-F4DC61CD8449}"/>
              </a:ext>
            </a:extLst>
          </p:cNvPr>
          <p:cNvSpPr>
            <a:spLocks noGrp="1"/>
          </p:cNvSpPr>
          <p:nvPr>
            <p:ph idx="1"/>
          </p:nvPr>
        </p:nvSpPr>
        <p:spPr/>
        <p:txBody>
          <a:bodyPr/>
          <a:lstStyle/>
          <a:p>
            <a:r>
              <a:rPr lang="en-IN" dirty="0"/>
              <a:t>E.g., blob/</a:t>
            </a:r>
            <a:r>
              <a:rPr lang="en-IN" dirty="0" err="1"/>
              <a:t>clob</a:t>
            </a:r>
            <a:r>
              <a:rPr lang="en-IN" dirty="0"/>
              <a:t> types</a:t>
            </a:r>
          </a:p>
          <a:p>
            <a:r>
              <a:rPr lang="en-IN" dirty="0"/>
              <a:t>Records must be smaller than pages</a:t>
            </a:r>
          </a:p>
          <a:p>
            <a:r>
              <a:rPr lang="en-IN" dirty="0"/>
              <a:t>Alternatives:</a:t>
            </a:r>
          </a:p>
          <a:p>
            <a:pPr lvl="1"/>
            <a:r>
              <a:rPr lang="en-IN" dirty="0"/>
              <a:t>Store as files in file systems</a:t>
            </a:r>
          </a:p>
          <a:p>
            <a:pPr lvl="1"/>
            <a:r>
              <a:rPr lang="en-IN" dirty="0"/>
              <a:t>Store as files managed by database</a:t>
            </a:r>
          </a:p>
          <a:p>
            <a:pPr lvl="1"/>
            <a:r>
              <a:rPr lang="en-IN" dirty="0"/>
              <a:t>Break into pieces and store in multiple tuples in separate relation</a:t>
            </a:r>
          </a:p>
          <a:p>
            <a:pPr lvl="2"/>
            <a:r>
              <a:rPr lang="en-IN" dirty="0"/>
              <a:t>PostgreSQL TOAST</a:t>
            </a:r>
          </a:p>
        </p:txBody>
      </p:sp>
    </p:spTree>
    <p:extLst>
      <p:ext uri="{BB962C8B-B14F-4D97-AF65-F5344CB8AC3E}">
        <p14:creationId xmlns:p14="http://schemas.microsoft.com/office/powerpoint/2010/main" val="8435022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CD661752-6D5D-4C06-8C65-4072717CE78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Organization of Records in Files</a:t>
            </a:r>
          </a:p>
        </p:txBody>
      </p:sp>
      <p:sp>
        <p:nvSpPr>
          <p:cNvPr id="92163" name="Rectangle 3">
            <a:extLst>
              <a:ext uri="{FF2B5EF4-FFF2-40B4-BE49-F238E27FC236}">
                <a16:creationId xmlns:a16="http://schemas.microsoft.com/office/drawing/2014/main" id="{4808D252-6480-4FF6-B632-437EDA2418DF}"/>
              </a:ext>
            </a:extLst>
          </p:cNvPr>
          <p:cNvSpPr>
            <a:spLocks noGrp="1" noChangeArrowheads="1"/>
          </p:cNvSpPr>
          <p:nvPr>
            <p:ph type="body" idx="1"/>
          </p:nvPr>
        </p:nvSpPr>
        <p:spPr>
          <a:xfrm>
            <a:off x="1719263" y="895351"/>
            <a:ext cx="5775710" cy="3650726"/>
          </a:xfrm>
        </p:spPr>
        <p:txBody>
          <a:bodyPr/>
          <a:lstStyle/>
          <a:p>
            <a:r>
              <a:rPr lang="en-US" altLang="en-US" b="1" dirty="0">
                <a:solidFill>
                  <a:srgbClr val="002060"/>
                </a:solidFill>
              </a:rPr>
              <a:t>Heap</a:t>
            </a:r>
            <a:r>
              <a:rPr lang="en-US" altLang="en-US" b="1" dirty="0"/>
              <a:t> </a:t>
            </a:r>
            <a:r>
              <a:rPr lang="en-US" altLang="en-US" dirty="0"/>
              <a:t>– record can be placed anywhere in the file where there is space</a:t>
            </a:r>
          </a:p>
          <a:p>
            <a:r>
              <a:rPr lang="en-US" altLang="en-US" b="1" dirty="0">
                <a:solidFill>
                  <a:srgbClr val="002060"/>
                </a:solidFill>
              </a:rPr>
              <a:t>Sequential</a:t>
            </a:r>
            <a:r>
              <a:rPr lang="en-US" altLang="en-US" b="1" dirty="0">
                <a:solidFill>
                  <a:schemeClr val="tx2"/>
                </a:solidFill>
              </a:rPr>
              <a:t> </a:t>
            </a:r>
            <a:r>
              <a:rPr lang="en-US" altLang="en-US" dirty="0"/>
              <a:t>– store records in sequential order, based on the value of the search key of each record</a:t>
            </a:r>
          </a:p>
          <a:p>
            <a:r>
              <a:rPr lang="en-US" altLang="en-US" dirty="0"/>
              <a:t>In a  </a:t>
            </a:r>
            <a:r>
              <a:rPr lang="en-US" altLang="en-US" b="1" dirty="0" err="1">
                <a:solidFill>
                  <a:srgbClr val="002060"/>
                </a:solidFill>
              </a:rPr>
              <a:t>multitable</a:t>
            </a:r>
            <a:r>
              <a:rPr lang="en-US" altLang="en-US" b="1" dirty="0">
                <a:solidFill>
                  <a:srgbClr val="002060"/>
                </a:solidFill>
              </a:rPr>
              <a:t> clustering file organization </a:t>
            </a:r>
            <a:r>
              <a:rPr lang="en-US" altLang="en-US" dirty="0">
                <a:solidFill>
                  <a:srgbClr val="002060"/>
                </a:solidFill>
              </a:rPr>
              <a:t> </a:t>
            </a:r>
            <a:r>
              <a:rPr lang="en-US" altLang="en-US" dirty="0"/>
              <a:t>records of several different relations can be stored in the same file</a:t>
            </a:r>
          </a:p>
          <a:p>
            <a:pPr lvl="1"/>
            <a:r>
              <a:rPr lang="en-US" altLang="en-US" dirty="0"/>
              <a:t>Motivation: store related records on the same block to minimize I/O</a:t>
            </a:r>
          </a:p>
          <a:p>
            <a:r>
              <a:rPr lang="en-US" altLang="en-US" b="1" dirty="0">
                <a:solidFill>
                  <a:srgbClr val="002060"/>
                </a:solidFill>
              </a:rPr>
              <a:t>B</a:t>
            </a:r>
            <a:r>
              <a:rPr lang="en-US" altLang="en-US" b="1" baseline="30000" dirty="0">
                <a:solidFill>
                  <a:srgbClr val="002060"/>
                </a:solidFill>
              </a:rPr>
              <a:t>+</a:t>
            </a:r>
            <a:r>
              <a:rPr lang="en-US" altLang="en-US" b="1" dirty="0">
                <a:solidFill>
                  <a:srgbClr val="002060"/>
                </a:solidFill>
              </a:rPr>
              <a:t>-tree file organization</a:t>
            </a:r>
          </a:p>
          <a:p>
            <a:pPr lvl="1"/>
            <a:r>
              <a:rPr lang="en-US" altLang="en-US" dirty="0">
                <a:solidFill>
                  <a:schemeClr val="accent4">
                    <a:lumMod val="95000"/>
                    <a:lumOff val="5000"/>
                  </a:schemeClr>
                </a:solidFill>
              </a:rPr>
              <a:t>Ordered storage even with inserts/deletes</a:t>
            </a:r>
          </a:p>
          <a:p>
            <a:pPr lvl="1"/>
            <a:r>
              <a:rPr lang="en-US" altLang="en-US" dirty="0">
                <a:solidFill>
                  <a:schemeClr val="accent4">
                    <a:lumMod val="95000"/>
                    <a:lumOff val="5000"/>
                  </a:schemeClr>
                </a:solidFill>
              </a:rPr>
              <a:t>More on this in Chapter 14</a:t>
            </a:r>
          </a:p>
          <a:p>
            <a:r>
              <a:rPr lang="en-US" altLang="en-US" b="1" dirty="0">
                <a:solidFill>
                  <a:srgbClr val="002060"/>
                </a:solidFill>
              </a:rPr>
              <a:t>Hashing</a:t>
            </a:r>
            <a:r>
              <a:rPr lang="en-US" altLang="en-US" dirty="0"/>
              <a:t> – a hash function computed on search key; the result specifies in which block of the file the record should be placed</a:t>
            </a:r>
          </a:p>
          <a:p>
            <a:pPr lvl="1"/>
            <a:r>
              <a:rPr lang="en-US" altLang="en-US" dirty="0"/>
              <a:t>More on this in Chapter 14</a:t>
            </a:r>
          </a:p>
          <a:p>
            <a:endParaRPr lang="en-US" altLang="en-US" dirty="0"/>
          </a:p>
        </p:txBody>
      </p:sp>
    </p:spTree>
    <p:extLst>
      <p:ext uri="{BB962C8B-B14F-4D97-AF65-F5344CB8AC3E}">
        <p14:creationId xmlns:p14="http://schemas.microsoft.com/office/powerpoint/2010/main" val="11440574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1C99F-2FB0-4CCB-90E4-2C4846F41627}"/>
              </a:ext>
            </a:extLst>
          </p:cNvPr>
          <p:cNvSpPr>
            <a:spLocks noGrp="1"/>
          </p:cNvSpPr>
          <p:nvPr>
            <p:ph type="title"/>
          </p:nvPr>
        </p:nvSpPr>
        <p:spPr/>
        <p:txBody>
          <a:bodyPr/>
          <a:lstStyle/>
          <a:p>
            <a:r>
              <a:rPr lang="en-IN" dirty="0"/>
              <a:t>Heap File Organization</a:t>
            </a:r>
          </a:p>
        </p:txBody>
      </p:sp>
      <p:sp>
        <p:nvSpPr>
          <p:cNvPr id="3" name="Content Placeholder 2">
            <a:extLst>
              <a:ext uri="{FF2B5EF4-FFF2-40B4-BE49-F238E27FC236}">
                <a16:creationId xmlns:a16="http://schemas.microsoft.com/office/drawing/2014/main" id="{1073BD8A-474A-4BC0-8DF8-2859E40A2438}"/>
              </a:ext>
            </a:extLst>
          </p:cNvPr>
          <p:cNvSpPr>
            <a:spLocks noGrp="1"/>
          </p:cNvSpPr>
          <p:nvPr>
            <p:ph idx="1"/>
          </p:nvPr>
        </p:nvSpPr>
        <p:spPr>
          <a:xfrm>
            <a:off x="1753792" y="820342"/>
            <a:ext cx="5745956" cy="3677840"/>
          </a:xfrm>
        </p:spPr>
        <p:txBody>
          <a:bodyPr/>
          <a:lstStyle/>
          <a:p>
            <a:r>
              <a:rPr lang="en-IN" dirty="0"/>
              <a:t>Records can be placed anywhere in the file where there is free space</a:t>
            </a:r>
          </a:p>
          <a:p>
            <a:r>
              <a:rPr lang="en-IN" dirty="0"/>
              <a:t>Records usually do not move once allocated</a:t>
            </a:r>
          </a:p>
          <a:p>
            <a:r>
              <a:rPr lang="en-IN" dirty="0"/>
              <a:t>Important to be able to efficiently find free space within file</a:t>
            </a:r>
          </a:p>
          <a:p>
            <a:r>
              <a:rPr lang="en-IN" b="1" dirty="0">
                <a:solidFill>
                  <a:srgbClr val="002060"/>
                </a:solidFill>
              </a:rPr>
              <a:t>Free-space map</a:t>
            </a:r>
          </a:p>
          <a:p>
            <a:pPr lvl="1"/>
            <a:r>
              <a:rPr lang="en-IN" dirty="0">
                <a:solidFill>
                  <a:schemeClr val="accent4"/>
                </a:solidFill>
              </a:rPr>
              <a:t>Array with 1 entry per block.  Each entry is a few bits to a byte, and records fraction of block that is free</a:t>
            </a:r>
          </a:p>
          <a:p>
            <a:pPr lvl="1"/>
            <a:r>
              <a:rPr lang="en-IN" dirty="0">
                <a:solidFill>
                  <a:schemeClr val="accent4"/>
                </a:solidFill>
              </a:rPr>
              <a:t>In example below, 3 bits per block, value divided by 8 indicates fraction of block that is free</a:t>
            </a:r>
            <a:br>
              <a:rPr lang="en-IN" dirty="0">
                <a:solidFill>
                  <a:schemeClr val="accent4"/>
                </a:solidFill>
              </a:rPr>
            </a:br>
            <a:br>
              <a:rPr lang="en-IN" dirty="0">
                <a:solidFill>
                  <a:schemeClr val="accent4"/>
                </a:solidFill>
              </a:rPr>
            </a:br>
            <a:endParaRPr lang="en-IN" dirty="0">
              <a:solidFill>
                <a:schemeClr val="accent4"/>
              </a:solidFill>
            </a:endParaRPr>
          </a:p>
          <a:p>
            <a:pPr lvl="1"/>
            <a:r>
              <a:rPr lang="en-IN" dirty="0">
                <a:solidFill>
                  <a:schemeClr val="accent4"/>
                </a:solidFill>
              </a:rPr>
              <a:t>Can have second-level free-space map</a:t>
            </a:r>
          </a:p>
          <a:p>
            <a:pPr lvl="1"/>
            <a:r>
              <a:rPr lang="en-IN" dirty="0">
                <a:solidFill>
                  <a:schemeClr val="accent4"/>
                </a:solidFill>
              </a:rPr>
              <a:t>In example below, each entry stores maximum from 4 entries of first-level free-space map</a:t>
            </a:r>
          </a:p>
          <a:p>
            <a:pPr marL="342900" lvl="1" indent="0">
              <a:buNone/>
            </a:pPr>
            <a:endParaRPr lang="en-IN" dirty="0">
              <a:solidFill>
                <a:schemeClr val="accent4"/>
              </a:solidFill>
            </a:endParaRPr>
          </a:p>
          <a:p>
            <a:r>
              <a:rPr lang="en-IN" dirty="0">
                <a:solidFill>
                  <a:schemeClr val="accent4"/>
                </a:solidFill>
              </a:rPr>
              <a:t>Free space map written to disk periodically, OK to have wrong (old) values for some entries (will be detected and fixed)</a:t>
            </a:r>
          </a:p>
        </p:txBody>
      </p:sp>
      <p:pic>
        <p:nvPicPr>
          <p:cNvPr id="4" name="Picture 3">
            <a:extLst>
              <a:ext uri="{FF2B5EF4-FFF2-40B4-BE49-F238E27FC236}">
                <a16:creationId xmlns:a16="http://schemas.microsoft.com/office/drawing/2014/main" id="{F9AD693F-0ACF-4245-8328-5BDC50A20A3D}"/>
              </a:ext>
            </a:extLst>
          </p:cNvPr>
          <p:cNvPicPr>
            <a:picLocks noChangeAspect="1"/>
          </p:cNvPicPr>
          <p:nvPr/>
        </p:nvPicPr>
        <p:blipFill>
          <a:blip r:embed="rId2"/>
          <a:stretch>
            <a:fillRect/>
          </a:stretch>
        </p:blipFill>
        <p:spPr>
          <a:xfrm>
            <a:off x="2977692" y="2819023"/>
            <a:ext cx="3188617" cy="344948"/>
          </a:xfrm>
          <a:prstGeom prst="rect">
            <a:avLst/>
          </a:prstGeom>
        </p:spPr>
      </p:pic>
      <p:pic>
        <p:nvPicPr>
          <p:cNvPr id="5" name="Picture 4">
            <a:extLst>
              <a:ext uri="{FF2B5EF4-FFF2-40B4-BE49-F238E27FC236}">
                <a16:creationId xmlns:a16="http://schemas.microsoft.com/office/drawing/2014/main" id="{6699ACCB-35C7-4D87-96BB-EA690394D029}"/>
              </a:ext>
            </a:extLst>
          </p:cNvPr>
          <p:cNvPicPr>
            <a:picLocks noChangeAspect="1"/>
          </p:cNvPicPr>
          <p:nvPr/>
        </p:nvPicPr>
        <p:blipFill>
          <a:blip r:embed="rId3"/>
          <a:stretch>
            <a:fillRect/>
          </a:stretch>
        </p:blipFill>
        <p:spPr>
          <a:xfrm>
            <a:off x="3971926" y="3860250"/>
            <a:ext cx="929165" cy="363407"/>
          </a:xfrm>
          <a:prstGeom prst="rect">
            <a:avLst/>
          </a:prstGeom>
        </p:spPr>
      </p:pic>
    </p:spTree>
    <p:extLst>
      <p:ext uri="{BB962C8B-B14F-4D97-AF65-F5344CB8AC3E}">
        <p14:creationId xmlns:p14="http://schemas.microsoft.com/office/powerpoint/2010/main" val="38208471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8961343C-9DCE-41B6-83FD-AF636EC64C8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a:t>
            </a:r>
          </a:p>
        </p:txBody>
      </p:sp>
      <p:sp>
        <p:nvSpPr>
          <p:cNvPr id="94211" name="Rectangle 3">
            <a:extLst>
              <a:ext uri="{FF2B5EF4-FFF2-40B4-BE49-F238E27FC236}">
                <a16:creationId xmlns:a16="http://schemas.microsoft.com/office/drawing/2014/main" id="{5D31A57C-3D93-4733-8DEA-422D3C6A5A99}"/>
              </a:ext>
            </a:extLst>
          </p:cNvPr>
          <p:cNvSpPr>
            <a:spLocks noGrp="1" noChangeArrowheads="1"/>
          </p:cNvSpPr>
          <p:nvPr>
            <p:ph type="body" idx="1"/>
          </p:nvPr>
        </p:nvSpPr>
        <p:spPr>
          <a:xfrm>
            <a:off x="1753791" y="820341"/>
            <a:ext cx="5043488" cy="1000125"/>
          </a:xfrm>
        </p:spPr>
        <p:txBody>
          <a:bodyPr/>
          <a:lstStyle/>
          <a:p>
            <a:r>
              <a:rPr lang="en-US" altLang="en-US" dirty="0"/>
              <a:t>Suitable for applications that require sequential processing of the entire file </a:t>
            </a:r>
          </a:p>
          <a:p>
            <a:r>
              <a:rPr lang="en-US" altLang="en-US" dirty="0"/>
              <a:t>The records in the file are ordered by a </a:t>
            </a:r>
            <a:r>
              <a:rPr lang="en-US" altLang="en-US" dirty="0">
                <a:solidFill>
                  <a:srgbClr val="002060"/>
                </a:solidFill>
              </a:rPr>
              <a:t>search-key</a:t>
            </a:r>
          </a:p>
        </p:txBody>
      </p:sp>
      <p:pic>
        <p:nvPicPr>
          <p:cNvPr id="94212" name="Picture 11">
            <a:extLst>
              <a:ext uri="{FF2B5EF4-FFF2-40B4-BE49-F238E27FC236}">
                <a16:creationId xmlns:a16="http://schemas.microsoft.com/office/drawing/2014/main" id="{9759213F-D318-4553-BE18-85B78FE78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333" y="1657662"/>
            <a:ext cx="4069556" cy="27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33083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C3C53EFA-B3D6-4C50-B2C6-C8B05B887C3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 (Cont.)</a:t>
            </a:r>
          </a:p>
        </p:txBody>
      </p:sp>
      <p:sp>
        <p:nvSpPr>
          <p:cNvPr id="96259" name="Rectangle 3">
            <a:extLst>
              <a:ext uri="{FF2B5EF4-FFF2-40B4-BE49-F238E27FC236}">
                <a16:creationId xmlns:a16="http://schemas.microsoft.com/office/drawing/2014/main" id="{93F2AC50-E56B-4614-A322-7C69BACB2739}"/>
              </a:ext>
            </a:extLst>
          </p:cNvPr>
          <p:cNvSpPr>
            <a:spLocks noGrp="1" noChangeArrowheads="1"/>
          </p:cNvSpPr>
          <p:nvPr>
            <p:ph type="body" idx="1"/>
          </p:nvPr>
        </p:nvSpPr>
        <p:spPr>
          <a:xfrm>
            <a:off x="1719263" y="841773"/>
            <a:ext cx="6334125" cy="2982515"/>
          </a:xfrm>
        </p:spPr>
        <p:txBody>
          <a:bodyPr/>
          <a:lstStyle/>
          <a:p>
            <a:r>
              <a:rPr lang="en-US" altLang="en-US" dirty="0"/>
              <a:t>Deletion – use pointer chains</a:t>
            </a:r>
          </a:p>
          <a:p>
            <a:r>
              <a:rPr lang="en-US" altLang="en-US" dirty="0"/>
              <a:t>Insertion –locate the position where the record is to be inserted</a:t>
            </a:r>
          </a:p>
          <a:p>
            <a:pPr lvl="1"/>
            <a:r>
              <a:rPr lang="en-US" altLang="en-US" dirty="0"/>
              <a:t>if there is free space insert there </a:t>
            </a:r>
          </a:p>
          <a:p>
            <a:pPr lvl="1"/>
            <a:r>
              <a:rPr lang="en-US" altLang="en-US" dirty="0"/>
              <a:t>if no free space, insert the record in an </a:t>
            </a:r>
            <a:r>
              <a:rPr lang="en-US" altLang="en-US" dirty="0">
                <a:solidFill>
                  <a:srgbClr val="002060"/>
                </a:solidFill>
              </a:rPr>
              <a:t>overflow block</a:t>
            </a:r>
          </a:p>
          <a:p>
            <a:pPr lvl="1"/>
            <a:r>
              <a:rPr lang="en-US" altLang="en-US" dirty="0"/>
              <a:t>In either case, pointer chain must be updated</a:t>
            </a:r>
          </a:p>
          <a:p>
            <a:r>
              <a:rPr lang="en-US" altLang="en-US" dirty="0"/>
              <a:t>Need to reorganize the file</a:t>
            </a:r>
            <a:br>
              <a:rPr lang="en-US" altLang="en-US" dirty="0"/>
            </a:br>
            <a:r>
              <a:rPr lang="en-US" altLang="en-US" dirty="0"/>
              <a:t> from time to time to restore</a:t>
            </a:r>
            <a:br>
              <a:rPr lang="en-US" altLang="en-US" dirty="0"/>
            </a:br>
            <a:r>
              <a:rPr lang="en-US" altLang="en-US" dirty="0"/>
              <a:t> sequential order</a:t>
            </a:r>
          </a:p>
        </p:txBody>
      </p:sp>
      <p:pic>
        <p:nvPicPr>
          <p:cNvPr id="96260" name="Picture 11">
            <a:extLst>
              <a:ext uri="{FF2B5EF4-FFF2-40B4-BE49-F238E27FC236}">
                <a16:creationId xmlns:a16="http://schemas.microsoft.com/office/drawing/2014/main" id="{A47C8099-0E08-48EA-9787-BD27C85E7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350" y="2255044"/>
            <a:ext cx="3531394" cy="259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47244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a:extLst>
              <a:ext uri="{FF2B5EF4-FFF2-40B4-BE49-F238E27FC236}">
                <a16:creationId xmlns:a16="http://schemas.microsoft.com/office/drawing/2014/main" id="{1E0CDBBC-71C6-47C5-B89E-1BDF28D18652}"/>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Multitable Clustering File Organization</a:t>
            </a:r>
          </a:p>
        </p:txBody>
      </p:sp>
      <p:sp>
        <p:nvSpPr>
          <p:cNvPr id="98307" name="Rectangle 3">
            <a:extLst>
              <a:ext uri="{FF2B5EF4-FFF2-40B4-BE49-F238E27FC236}">
                <a16:creationId xmlns:a16="http://schemas.microsoft.com/office/drawing/2014/main" id="{C767BF78-D2D9-436C-985A-ECF7147D743E}"/>
              </a:ext>
            </a:extLst>
          </p:cNvPr>
          <p:cNvSpPr>
            <a:spLocks noChangeArrowheads="1"/>
          </p:cNvSpPr>
          <p:nvPr/>
        </p:nvSpPr>
        <p:spPr bwMode="auto">
          <a:xfrm>
            <a:off x="1794273" y="762000"/>
            <a:ext cx="508873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lang="en-US" altLang="en-US" sz="1350" dirty="0">
                <a:solidFill>
                  <a:srgbClr val="000000"/>
                </a:solidFill>
              </a:rPr>
              <a:t>Store several relations in one file using a </a:t>
            </a:r>
            <a:r>
              <a:rPr lang="en-US" altLang="en-US" sz="1350" b="1" dirty="0" err="1">
                <a:solidFill>
                  <a:srgbClr val="002060"/>
                </a:solidFill>
              </a:rPr>
              <a:t>multitable</a:t>
            </a:r>
            <a:r>
              <a:rPr lang="en-US" altLang="en-US" sz="1350" b="1" dirty="0">
                <a:solidFill>
                  <a:srgbClr val="002060"/>
                </a:solidFill>
              </a:rPr>
              <a:t> clustering </a:t>
            </a:r>
            <a:r>
              <a:rPr lang="en-US" altLang="en-US" sz="1350" dirty="0">
                <a:solidFill>
                  <a:srgbClr val="000000"/>
                </a:solidFill>
              </a:rPr>
              <a:t>file organization</a:t>
            </a:r>
          </a:p>
        </p:txBody>
      </p:sp>
      <p:sp>
        <p:nvSpPr>
          <p:cNvPr id="98311" name="Text Box 7">
            <a:extLst>
              <a:ext uri="{FF2B5EF4-FFF2-40B4-BE49-F238E27FC236}">
                <a16:creationId xmlns:a16="http://schemas.microsoft.com/office/drawing/2014/main" id="{A8C408CC-5E78-4F76-950F-93004534DCC4}"/>
              </a:ext>
            </a:extLst>
          </p:cNvPr>
          <p:cNvSpPr txBox="1">
            <a:spLocks noChangeArrowheads="1"/>
          </p:cNvSpPr>
          <p:nvPr/>
        </p:nvSpPr>
        <p:spPr bwMode="auto">
          <a:xfrm>
            <a:off x="2045494" y="1421606"/>
            <a:ext cx="105990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350" i="1" dirty="0">
                <a:solidFill>
                  <a:srgbClr val="000000"/>
                </a:solidFill>
              </a:rPr>
              <a:t>department</a:t>
            </a:r>
          </a:p>
        </p:txBody>
      </p:sp>
      <p:sp>
        <p:nvSpPr>
          <p:cNvPr id="98312" name="Text Box 8">
            <a:extLst>
              <a:ext uri="{FF2B5EF4-FFF2-40B4-BE49-F238E27FC236}">
                <a16:creationId xmlns:a16="http://schemas.microsoft.com/office/drawing/2014/main" id="{997D0B1D-B44C-4ECF-9498-1849597FB48A}"/>
              </a:ext>
            </a:extLst>
          </p:cNvPr>
          <p:cNvSpPr txBox="1">
            <a:spLocks noChangeArrowheads="1"/>
          </p:cNvSpPr>
          <p:nvPr/>
        </p:nvSpPr>
        <p:spPr bwMode="auto">
          <a:xfrm>
            <a:off x="2090738" y="2428875"/>
            <a:ext cx="89639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350" i="1">
                <a:solidFill>
                  <a:srgbClr val="000000"/>
                </a:solidFill>
              </a:rPr>
              <a:t>instructor</a:t>
            </a:r>
          </a:p>
        </p:txBody>
      </p:sp>
      <p:sp>
        <p:nvSpPr>
          <p:cNvPr id="98313" name="Text Box 9">
            <a:extLst>
              <a:ext uri="{FF2B5EF4-FFF2-40B4-BE49-F238E27FC236}">
                <a16:creationId xmlns:a16="http://schemas.microsoft.com/office/drawing/2014/main" id="{406E2E2B-92DC-4A3F-9645-D094BDCFAE67}"/>
              </a:ext>
            </a:extLst>
          </p:cNvPr>
          <p:cNvSpPr txBox="1">
            <a:spLocks noChangeArrowheads="1"/>
          </p:cNvSpPr>
          <p:nvPr/>
        </p:nvSpPr>
        <p:spPr bwMode="auto">
          <a:xfrm>
            <a:off x="1689498" y="3554016"/>
            <a:ext cx="1713931"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350" dirty="0" err="1">
                <a:solidFill>
                  <a:srgbClr val="000000"/>
                </a:solidFill>
              </a:rPr>
              <a:t>multitable</a:t>
            </a:r>
            <a:r>
              <a:rPr kumimoji="0" lang="en-US" altLang="en-US" sz="1350" dirty="0">
                <a:solidFill>
                  <a:srgbClr val="000000"/>
                </a:solidFill>
              </a:rPr>
              <a:t> clustering</a:t>
            </a:r>
          </a:p>
          <a:p>
            <a:pPr defTabSz="685800" eaLnBrk="0" hangingPunct="0">
              <a:spcBef>
                <a:spcPct val="0"/>
              </a:spcBef>
              <a:buClrTx/>
              <a:buSzTx/>
              <a:buNone/>
            </a:pPr>
            <a:r>
              <a:rPr kumimoji="0" lang="en-US" altLang="en-US" sz="1350" dirty="0">
                <a:solidFill>
                  <a:srgbClr val="000000"/>
                </a:solidFill>
              </a:rPr>
              <a:t>of</a:t>
            </a:r>
            <a:r>
              <a:rPr kumimoji="0" lang="en-US" altLang="en-US" sz="1350" i="1" dirty="0">
                <a:solidFill>
                  <a:srgbClr val="000000"/>
                </a:solidFill>
              </a:rPr>
              <a:t> department </a:t>
            </a:r>
            <a:r>
              <a:rPr kumimoji="0" lang="en-US" altLang="en-US" sz="1350" dirty="0">
                <a:solidFill>
                  <a:srgbClr val="000000"/>
                </a:solidFill>
              </a:rPr>
              <a:t>and</a:t>
            </a:r>
            <a:r>
              <a:rPr kumimoji="0" lang="en-US" altLang="en-US" sz="1350" i="1" dirty="0">
                <a:solidFill>
                  <a:srgbClr val="000000"/>
                </a:solidFill>
              </a:rPr>
              <a:t> </a:t>
            </a:r>
          </a:p>
          <a:p>
            <a:pPr defTabSz="685800" eaLnBrk="0" hangingPunct="0">
              <a:spcBef>
                <a:spcPct val="0"/>
              </a:spcBef>
              <a:buClrTx/>
              <a:buSzTx/>
              <a:buNone/>
            </a:pPr>
            <a:r>
              <a:rPr kumimoji="0" lang="en-US" altLang="en-US" sz="1350" i="1" dirty="0">
                <a:solidFill>
                  <a:srgbClr val="000000"/>
                </a:solidFill>
              </a:rPr>
              <a:t>instructor</a:t>
            </a:r>
          </a:p>
        </p:txBody>
      </p:sp>
      <p:pic>
        <p:nvPicPr>
          <p:cNvPr id="10" name="Graphic 9">
            <a:extLst>
              <a:ext uri="{FF2B5EF4-FFF2-40B4-BE49-F238E27FC236}">
                <a16:creationId xmlns:a16="http://schemas.microsoft.com/office/drawing/2014/main" id="{3FFF8798-6E6B-47E8-8BB9-C2576E506B6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 b="33413"/>
          <a:stretch/>
        </p:blipFill>
        <p:spPr>
          <a:xfrm>
            <a:off x="3480888" y="1110996"/>
            <a:ext cx="2537891" cy="942017"/>
          </a:xfrm>
          <a:prstGeom prst="rect">
            <a:avLst/>
          </a:prstGeom>
        </p:spPr>
      </p:pic>
      <p:pic>
        <p:nvPicPr>
          <p:cNvPr id="11" name="Graphic 10">
            <a:extLst>
              <a:ext uri="{FF2B5EF4-FFF2-40B4-BE49-F238E27FC236}">
                <a16:creationId xmlns:a16="http://schemas.microsoft.com/office/drawing/2014/main" id="{50C245B3-E503-4226-969D-8E82216262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37949" y="2172689"/>
            <a:ext cx="2725392" cy="1062441"/>
          </a:xfrm>
          <a:prstGeom prst="rect">
            <a:avLst/>
          </a:prstGeom>
        </p:spPr>
      </p:pic>
      <p:pic>
        <p:nvPicPr>
          <p:cNvPr id="12" name="Graphic 11">
            <a:extLst>
              <a:ext uri="{FF2B5EF4-FFF2-40B4-BE49-F238E27FC236}">
                <a16:creationId xmlns:a16="http://schemas.microsoft.com/office/drawing/2014/main" id="{6804855E-3CEB-48E5-B9FA-BCC8F0829A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07589" y="3478793"/>
            <a:ext cx="3116895" cy="1258196"/>
          </a:xfrm>
          <a:prstGeom prst="rect">
            <a:avLst/>
          </a:prstGeom>
        </p:spPr>
      </p:pic>
    </p:spTree>
    <p:extLst>
      <p:ext uri="{BB962C8B-B14F-4D97-AF65-F5344CB8AC3E}">
        <p14:creationId xmlns:p14="http://schemas.microsoft.com/office/powerpoint/2010/main" val="15021734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a:extLst>
              <a:ext uri="{FF2B5EF4-FFF2-40B4-BE49-F238E27FC236}">
                <a16:creationId xmlns:a16="http://schemas.microsoft.com/office/drawing/2014/main" id="{2761E86C-52C6-4666-890C-618804EBC77A}"/>
              </a:ext>
            </a:extLst>
          </p:cNvPr>
          <p:cNvSpPr>
            <a:spLocks noGrp="1" noChangeArrowheads="1"/>
          </p:cNvSpPr>
          <p:nvPr>
            <p:ph type="title"/>
          </p:nvPr>
        </p:nvSpPr>
        <p:spPr>
          <a:xfrm>
            <a:off x="1847853" y="88106"/>
            <a:ext cx="6057900" cy="457200"/>
          </a:xfrm>
          <a:extLst>
            <a:ext uri="{909E8E84-426E-40dd-AFC4-6F175D3DCCD1}"/>
            <a:ext uri="{91240B29-F687-4f45-9708-019B960494DF}"/>
          </a:extLst>
        </p:spPr>
        <p:txBody>
          <a:bodyPr/>
          <a:lstStyle/>
          <a:p>
            <a:pPr>
              <a:defRPr/>
            </a:pPr>
            <a:r>
              <a:rPr lang="en-US" altLang="en-US" dirty="0">
                <a:effectLst>
                  <a:outerShdw blurRad="38100" dist="38100" dir="2700000" algn="tl">
                    <a:srgbClr val="C0C0C0"/>
                  </a:outerShdw>
                </a:effectLst>
              </a:rPr>
              <a:t>Multitable Clustering File Organization (cont.)</a:t>
            </a:r>
          </a:p>
        </p:txBody>
      </p:sp>
      <p:sp>
        <p:nvSpPr>
          <p:cNvPr id="100355" name="Rectangle 3">
            <a:extLst>
              <a:ext uri="{FF2B5EF4-FFF2-40B4-BE49-F238E27FC236}">
                <a16:creationId xmlns:a16="http://schemas.microsoft.com/office/drawing/2014/main" id="{5DE76852-4504-41F8-A327-27C6F05B7238}"/>
              </a:ext>
            </a:extLst>
          </p:cNvPr>
          <p:cNvSpPr>
            <a:spLocks noGrp="1" noChangeArrowheads="1"/>
          </p:cNvSpPr>
          <p:nvPr>
            <p:ph type="body" idx="1"/>
          </p:nvPr>
        </p:nvSpPr>
        <p:spPr>
          <a:xfrm>
            <a:off x="1719263" y="951310"/>
            <a:ext cx="5780485" cy="1712119"/>
          </a:xfrm>
        </p:spPr>
        <p:txBody>
          <a:bodyPr/>
          <a:lstStyle/>
          <a:p>
            <a:r>
              <a:rPr lang="en-US" altLang="en-US" dirty="0"/>
              <a:t>good for queries involving </a:t>
            </a:r>
            <a:r>
              <a:rPr lang="en-US" altLang="en-US" i="1" dirty="0"/>
              <a:t>department </a:t>
            </a:r>
            <a:r>
              <a:rPr lang="en-US" altLang="en-US" dirty="0"/>
              <a:t> </a:t>
            </a:r>
            <a:r>
              <a:rPr lang="en-IN" dirty="0"/>
              <a:t>⨝</a:t>
            </a:r>
            <a:r>
              <a:rPr lang="en-US" altLang="en-US" dirty="0"/>
              <a:t> </a:t>
            </a:r>
            <a:r>
              <a:rPr lang="en-US" altLang="en-US" i="1" dirty="0"/>
              <a:t>instructor</a:t>
            </a:r>
            <a:r>
              <a:rPr lang="en-US" altLang="en-US" dirty="0"/>
              <a:t>, and for queries involving one single department and its instructors</a:t>
            </a:r>
          </a:p>
          <a:p>
            <a:r>
              <a:rPr lang="en-US" altLang="en-US" dirty="0"/>
              <a:t>bad for queries involving only </a:t>
            </a:r>
            <a:r>
              <a:rPr lang="en-US" altLang="en-US" i="1" dirty="0"/>
              <a:t>department</a:t>
            </a:r>
          </a:p>
          <a:p>
            <a:r>
              <a:rPr lang="en-US" altLang="en-US" dirty="0"/>
              <a:t>results in variable size records</a:t>
            </a:r>
          </a:p>
          <a:p>
            <a:r>
              <a:rPr lang="en-US" altLang="en-US" dirty="0"/>
              <a:t>Can add pointer chains to link records of a particular relation</a:t>
            </a:r>
          </a:p>
        </p:txBody>
      </p:sp>
    </p:spTree>
    <p:extLst>
      <p:ext uri="{BB962C8B-B14F-4D97-AF65-F5344CB8AC3E}">
        <p14:creationId xmlns:p14="http://schemas.microsoft.com/office/powerpoint/2010/main" val="25894158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8BCA-59BB-4645-ADFD-BA7077CC730C}"/>
              </a:ext>
            </a:extLst>
          </p:cNvPr>
          <p:cNvSpPr>
            <a:spLocks noGrp="1"/>
          </p:cNvSpPr>
          <p:nvPr>
            <p:ph type="title"/>
          </p:nvPr>
        </p:nvSpPr>
        <p:spPr/>
        <p:txBody>
          <a:bodyPr/>
          <a:lstStyle/>
          <a:p>
            <a:r>
              <a:rPr lang="en-IN" dirty="0"/>
              <a:t>Partitioning</a:t>
            </a:r>
          </a:p>
        </p:txBody>
      </p:sp>
      <p:sp>
        <p:nvSpPr>
          <p:cNvPr id="3" name="Content Placeholder 2">
            <a:extLst>
              <a:ext uri="{FF2B5EF4-FFF2-40B4-BE49-F238E27FC236}">
                <a16:creationId xmlns:a16="http://schemas.microsoft.com/office/drawing/2014/main" id="{629B0A5E-214E-480B-959C-AEE1B25115DA}"/>
              </a:ext>
            </a:extLst>
          </p:cNvPr>
          <p:cNvSpPr>
            <a:spLocks noGrp="1"/>
          </p:cNvSpPr>
          <p:nvPr>
            <p:ph idx="1"/>
          </p:nvPr>
        </p:nvSpPr>
        <p:spPr>
          <a:xfrm>
            <a:off x="1719263" y="820342"/>
            <a:ext cx="5780485" cy="3677840"/>
          </a:xfrm>
        </p:spPr>
        <p:txBody>
          <a:bodyPr/>
          <a:lstStyle/>
          <a:p>
            <a:r>
              <a:rPr lang="en-IN" b="1" dirty="0">
                <a:solidFill>
                  <a:srgbClr val="002060"/>
                </a:solidFill>
              </a:rPr>
              <a:t>Table partitioning</a:t>
            </a:r>
            <a:r>
              <a:rPr lang="en-IN" dirty="0"/>
              <a:t>: Records in a relation can be partitioned into smaller relations that are stored separately</a:t>
            </a:r>
          </a:p>
          <a:p>
            <a:r>
              <a:rPr lang="en-IN" dirty="0"/>
              <a:t>E.g., </a:t>
            </a:r>
            <a:r>
              <a:rPr lang="en-IN" i="1" dirty="0"/>
              <a:t>transaction </a:t>
            </a:r>
            <a:r>
              <a:rPr lang="en-IN" dirty="0"/>
              <a:t>relation may be partitioned into </a:t>
            </a:r>
            <a:br>
              <a:rPr lang="en-IN" dirty="0"/>
            </a:br>
            <a:r>
              <a:rPr lang="en-IN" dirty="0"/>
              <a:t>  </a:t>
            </a:r>
            <a:r>
              <a:rPr lang="en-IN" i="1" dirty="0"/>
              <a:t>transaction_2018, transaction_2019, etc.</a:t>
            </a:r>
          </a:p>
          <a:p>
            <a:r>
              <a:rPr lang="en-IN" dirty="0"/>
              <a:t>Queries written on </a:t>
            </a:r>
            <a:r>
              <a:rPr lang="en-IN" i="1" dirty="0"/>
              <a:t>transaction</a:t>
            </a:r>
            <a:r>
              <a:rPr lang="en-IN" dirty="0"/>
              <a:t> must access records in all partitions</a:t>
            </a:r>
          </a:p>
          <a:p>
            <a:pPr lvl="1"/>
            <a:r>
              <a:rPr lang="en-IN" dirty="0"/>
              <a:t>Unless query has a selection such as </a:t>
            </a:r>
            <a:r>
              <a:rPr lang="en-IN" i="1" dirty="0"/>
              <a:t>year=</a:t>
            </a:r>
            <a:r>
              <a:rPr lang="en-IN" dirty="0"/>
              <a:t>2019, in which case only one partition in needed</a:t>
            </a:r>
          </a:p>
          <a:p>
            <a:r>
              <a:rPr lang="en-IN" dirty="0"/>
              <a:t>Partitioning </a:t>
            </a:r>
          </a:p>
          <a:p>
            <a:pPr lvl="1"/>
            <a:r>
              <a:rPr lang="en-IN" dirty="0"/>
              <a:t>Reduces costs of some operations such as free space management</a:t>
            </a:r>
          </a:p>
          <a:p>
            <a:pPr lvl="1"/>
            <a:r>
              <a:rPr lang="en-IN" dirty="0"/>
              <a:t>Allows different partitions to be stored on different storage devices </a:t>
            </a:r>
          </a:p>
          <a:p>
            <a:pPr lvl="2"/>
            <a:r>
              <a:rPr lang="en-IN" dirty="0"/>
              <a:t>E.g., </a:t>
            </a:r>
            <a:r>
              <a:rPr lang="en-IN" i="1" dirty="0"/>
              <a:t>transaction </a:t>
            </a:r>
            <a:r>
              <a:rPr lang="en-IN" dirty="0"/>
              <a:t>partition for current year on SSD, for older years on magnetic disk</a:t>
            </a:r>
          </a:p>
        </p:txBody>
      </p:sp>
    </p:spTree>
    <p:extLst>
      <p:ext uri="{BB962C8B-B14F-4D97-AF65-F5344CB8AC3E}">
        <p14:creationId xmlns:p14="http://schemas.microsoft.com/office/powerpoint/2010/main" val="316134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Database Management System Reminder</a:t>
            </a: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4"/>
          <a:stretch>
            <a:fillRect/>
          </a:stretch>
        </p:blipFill>
        <p:spPr>
          <a:xfrm>
            <a:off x="779048" y="574003"/>
            <a:ext cx="7885982" cy="3592754"/>
          </a:xfrm>
          <a:prstGeom prst="rect">
            <a:avLst/>
          </a:prstGeom>
        </p:spPr>
      </p:pic>
      <p:sp>
        <p:nvSpPr>
          <p:cNvPr id="15" name="Rectangle 14"/>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5"/>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7"/>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6" name="Picture 15"/>
          <p:cNvPicPr>
            <a:picLocks noChangeAspect="1"/>
          </p:cNvPicPr>
          <p:nvPr/>
        </p:nvPicPr>
        <p:blipFill>
          <a:blip r:embed="rId8"/>
          <a:stretch>
            <a:fillRect/>
          </a:stretch>
        </p:blipFill>
        <p:spPr>
          <a:xfrm>
            <a:off x="139865" y="474242"/>
            <a:ext cx="802115" cy="802115"/>
          </a:xfrm>
          <a:prstGeom prst="rect">
            <a:avLst/>
          </a:prstGeom>
        </p:spPr>
      </p:pic>
      <p:sp>
        <p:nvSpPr>
          <p:cNvPr id="17" name="Left Brace 16"/>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83722" y="408527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a:solidFill>
                  <a:srgbClr val="FF0000"/>
                </a:solidFill>
                <a:latin typeface="+mn-lt"/>
              </a:rPr>
              <a:t>Focus for next part of course.</a:t>
            </a:r>
            <a:endParaRPr lang="en-US" sz="2000" dirty="0">
              <a:solidFill>
                <a:srgbClr val="FF0000"/>
              </a:solidFill>
              <a:latin typeface="+mn-lt"/>
            </a:endParaRPr>
          </a:p>
        </p:txBody>
      </p:sp>
    </p:spTree>
    <p:extLst>
      <p:ext uri="{BB962C8B-B14F-4D97-AF65-F5344CB8AC3E}">
        <p14:creationId xmlns:p14="http://schemas.microsoft.com/office/powerpoint/2010/main" val="19094416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6C427681-FE92-4716-B0D6-3C1132EC37B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Data Dictionary Storage</a:t>
            </a:r>
          </a:p>
        </p:txBody>
      </p:sp>
      <p:sp>
        <p:nvSpPr>
          <p:cNvPr id="102403" name="Rectangle 3">
            <a:extLst>
              <a:ext uri="{FF2B5EF4-FFF2-40B4-BE49-F238E27FC236}">
                <a16:creationId xmlns:a16="http://schemas.microsoft.com/office/drawing/2014/main" id="{5F8AF8E1-0BFE-4988-B8AF-22B99F21E0C1}"/>
              </a:ext>
            </a:extLst>
          </p:cNvPr>
          <p:cNvSpPr>
            <a:spLocks noGrp="1" noChangeArrowheads="1"/>
          </p:cNvSpPr>
          <p:nvPr>
            <p:ph type="body" idx="1"/>
          </p:nvPr>
        </p:nvSpPr>
        <p:spPr>
          <a:xfrm>
            <a:off x="1828801" y="1334691"/>
            <a:ext cx="5460206" cy="3395663"/>
          </a:xfrm>
        </p:spPr>
        <p:txBody>
          <a:bodyPr/>
          <a:lstStyle/>
          <a:p>
            <a:pPr>
              <a:lnSpc>
                <a:spcPct val="90000"/>
              </a:lnSpc>
            </a:pPr>
            <a:r>
              <a:rPr lang="en-US" altLang="en-US" dirty="0"/>
              <a:t>Information about relations</a:t>
            </a:r>
          </a:p>
          <a:p>
            <a:pPr lvl="1">
              <a:lnSpc>
                <a:spcPct val="90000"/>
              </a:lnSpc>
            </a:pPr>
            <a:r>
              <a:rPr lang="en-US" altLang="en-US" dirty="0"/>
              <a:t>names of relations</a:t>
            </a:r>
          </a:p>
          <a:p>
            <a:pPr lvl="1">
              <a:lnSpc>
                <a:spcPct val="90000"/>
              </a:lnSpc>
            </a:pPr>
            <a:r>
              <a:rPr lang="en-US" altLang="en-US" dirty="0"/>
              <a:t>names, types and lengths of attributes of each relation</a:t>
            </a:r>
          </a:p>
          <a:p>
            <a:pPr lvl="1">
              <a:lnSpc>
                <a:spcPct val="90000"/>
              </a:lnSpc>
            </a:pPr>
            <a:r>
              <a:rPr lang="en-US" altLang="en-US" dirty="0"/>
              <a:t>names and definitions of views</a:t>
            </a:r>
          </a:p>
          <a:p>
            <a:pPr lvl="1">
              <a:lnSpc>
                <a:spcPct val="90000"/>
              </a:lnSpc>
            </a:pPr>
            <a:r>
              <a:rPr lang="en-US" altLang="en-US" dirty="0"/>
              <a:t>integrity constraints</a:t>
            </a:r>
          </a:p>
          <a:p>
            <a:pPr>
              <a:lnSpc>
                <a:spcPct val="90000"/>
              </a:lnSpc>
            </a:pPr>
            <a:r>
              <a:rPr lang="en-US" altLang="en-US" dirty="0"/>
              <a:t>User and accounting information, including passwords</a:t>
            </a:r>
          </a:p>
          <a:p>
            <a:pPr>
              <a:lnSpc>
                <a:spcPct val="90000"/>
              </a:lnSpc>
            </a:pPr>
            <a:r>
              <a:rPr lang="en-US" altLang="en-US" dirty="0"/>
              <a:t>Statistical and descriptive data</a:t>
            </a:r>
          </a:p>
          <a:p>
            <a:pPr lvl="1">
              <a:lnSpc>
                <a:spcPct val="90000"/>
              </a:lnSpc>
            </a:pPr>
            <a:r>
              <a:rPr lang="en-US" altLang="en-US" dirty="0"/>
              <a:t>number of tuples in each relation</a:t>
            </a:r>
          </a:p>
          <a:p>
            <a:pPr>
              <a:lnSpc>
                <a:spcPct val="90000"/>
              </a:lnSpc>
            </a:pPr>
            <a:r>
              <a:rPr lang="en-US" altLang="en-US" dirty="0"/>
              <a:t>Physical file organization information</a:t>
            </a:r>
          </a:p>
          <a:p>
            <a:pPr lvl="1">
              <a:lnSpc>
                <a:spcPct val="90000"/>
              </a:lnSpc>
            </a:pPr>
            <a:r>
              <a:rPr lang="en-US" altLang="en-US" dirty="0"/>
              <a:t>How relation is stored (sequential/hash/…)</a:t>
            </a:r>
          </a:p>
          <a:p>
            <a:pPr lvl="1">
              <a:lnSpc>
                <a:spcPct val="90000"/>
              </a:lnSpc>
            </a:pPr>
            <a:r>
              <a:rPr lang="en-US" altLang="en-US" dirty="0"/>
              <a:t>Physical location of relation </a:t>
            </a:r>
          </a:p>
          <a:p>
            <a:pPr>
              <a:lnSpc>
                <a:spcPct val="90000"/>
              </a:lnSpc>
            </a:pPr>
            <a:r>
              <a:rPr lang="en-US" altLang="en-US" dirty="0"/>
              <a:t>Information about indices (Chapter 14) </a:t>
            </a:r>
          </a:p>
        </p:txBody>
      </p:sp>
      <p:sp>
        <p:nvSpPr>
          <p:cNvPr id="102404" name="Text Box 6">
            <a:extLst>
              <a:ext uri="{FF2B5EF4-FFF2-40B4-BE49-F238E27FC236}">
                <a16:creationId xmlns:a16="http://schemas.microsoft.com/office/drawing/2014/main" id="{38943F03-FAEF-41D0-8332-F8979FE58597}"/>
              </a:ext>
            </a:extLst>
          </p:cNvPr>
          <p:cNvSpPr txBox="1">
            <a:spLocks noChangeArrowheads="1"/>
          </p:cNvSpPr>
          <p:nvPr/>
        </p:nvSpPr>
        <p:spPr bwMode="auto">
          <a:xfrm>
            <a:off x="1828800" y="829188"/>
            <a:ext cx="5008960"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The</a:t>
            </a:r>
            <a:r>
              <a:rPr kumimoji="0" lang="en-US" altLang="en-US" sz="1275" dirty="0">
                <a:solidFill>
                  <a:srgbClr val="000099"/>
                </a:solidFill>
              </a:rPr>
              <a:t> </a:t>
            </a:r>
            <a:r>
              <a:rPr kumimoji="0" lang="en-US" altLang="en-US" sz="1275" b="1" dirty="0">
                <a:solidFill>
                  <a:srgbClr val="002060"/>
                </a:solidFill>
              </a:rPr>
              <a:t>Data dictionary</a:t>
            </a:r>
            <a:r>
              <a:rPr kumimoji="0" lang="en-US" altLang="en-US" sz="1275" dirty="0">
                <a:solidFill>
                  <a:srgbClr val="002060"/>
                </a:solidFill>
              </a:rPr>
              <a:t> </a:t>
            </a:r>
            <a:r>
              <a:rPr kumimoji="0" lang="en-US" altLang="en-US" sz="1275" dirty="0">
                <a:solidFill>
                  <a:srgbClr val="000000"/>
                </a:solidFill>
              </a:rPr>
              <a:t>(also called </a:t>
            </a:r>
            <a:r>
              <a:rPr kumimoji="0" lang="en-US" altLang="en-US" sz="1275" b="1" dirty="0">
                <a:solidFill>
                  <a:srgbClr val="002060"/>
                </a:solidFill>
              </a:rPr>
              <a:t>system catalog</a:t>
            </a:r>
            <a:r>
              <a:rPr kumimoji="0" lang="en-US" altLang="en-US" sz="1275" dirty="0">
                <a:solidFill>
                  <a:srgbClr val="000000"/>
                </a:solidFill>
              </a:rPr>
              <a:t>) stores </a:t>
            </a:r>
            <a:r>
              <a:rPr kumimoji="0" lang="en-US" altLang="en-US" sz="1275" b="1" dirty="0">
                <a:solidFill>
                  <a:srgbClr val="002060"/>
                </a:solidFill>
              </a:rPr>
              <a:t>metadata</a:t>
            </a:r>
            <a:r>
              <a:rPr kumimoji="0" lang="en-US" altLang="en-US" sz="1275" dirty="0">
                <a:solidFill>
                  <a:srgbClr val="000000"/>
                </a:solidFill>
              </a:rPr>
              <a:t>; that is, data about data, such as</a:t>
            </a:r>
          </a:p>
        </p:txBody>
      </p:sp>
    </p:spTree>
    <p:extLst>
      <p:ext uri="{BB962C8B-B14F-4D97-AF65-F5344CB8AC3E}">
        <p14:creationId xmlns:p14="http://schemas.microsoft.com/office/powerpoint/2010/main" val="39841254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EE94F84B-01EE-4596-897A-63559CB1C446}"/>
              </a:ext>
            </a:extLst>
          </p:cNvPr>
          <p:cNvSpPr>
            <a:spLocks noGrp="1" noChangeArrowheads="1"/>
          </p:cNvSpPr>
          <p:nvPr>
            <p:ph type="title"/>
          </p:nvPr>
        </p:nvSpPr>
        <p:spPr>
          <a:xfrm>
            <a:off x="1804991" y="130970"/>
            <a:ext cx="6078141"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Representation of System Metadata</a:t>
            </a:r>
          </a:p>
        </p:txBody>
      </p:sp>
      <p:pic>
        <p:nvPicPr>
          <p:cNvPr id="104451" name="Picture 4">
            <a:extLst>
              <a:ext uri="{FF2B5EF4-FFF2-40B4-BE49-F238E27FC236}">
                <a16:creationId xmlns:a16="http://schemas.microsoft.com/office/drawing/2014/main" id="{31E46661-04BA-487C-A994-B5995C026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4091" y="1142075"/>
            <a:ext cx="3648075" cy="30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Rectangle 6">
            <a:extLst>
              <a:ext uri="{FF2B5EF4-FFF2-40B4-BE49-F238E27FC236}">
                <a16:creationId xmlns:a16="http://schemas.microsoft.com/office/drawing/2014/main" id="{3D2E2374-DDB3-4BA5-963B-D3E90138181B}"/>
              </a:ext>
            </a:extLst>
          </p:cNvPr>
          <p:cNvSpPr>
            <a:spLocks noGrp="1" noChangeArrowheads="1"/>
          </p:cNvSpPr>
          <p:nvPr>
            <p:ph type="body" idx="1"/>
          </p:nvPr>
        </p:nvSpPr>
        <p:spPr>
          <a:xfrm>
            <a:off x="1847857" y="1038225"/>
            <a:ext cx="1814513" cy="3655219"/>
          </a:xfrm>
          <a:noFill/>
        </p:spPr>
        <p:txBody>
          <a:bodyPr/>
          <a:lstStyle/>
          <a:p>
            <a:r>
              <a:rPr lang="en-US" altLang="en-US" dirty="0"/>
              <a:t>Relational representation on disk</a:t>
            </a:r>
          </a:p>
          <a:p>
            <a:r>
              <a:rPr lang="en-US" altLang="en-US" dirty="0"/>
              <a:t>Specialized data structures designed for efficient access, in memory</a:t>
            </a:r>
          </a:p>
        </p:txBody>
      </p:sp>
    </p:spTree>
    <p:extLst>
      <p:ext uri="{BB962C8B-B14F-4D97-AF65-F5344CB8AC3E}">
        <p14:creationId xmlns:p14="http://schemas.microsoft.com/office/powerpoint/2010/main" val="7086874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00DC2C-F71E-4568-A8BF-BDADAE1B914E}"/>
              </a:ext>
            </a:extLst>
          </p:cNvPr>
          <p:cNvSpPr>
            <a:spLocks noGrp="1"/>
          </p:cNvSpPr>
          <p:nvPr>
            <p:ph type="title"/>
          </p:nvPr>
        </p:nvSpPr>
        <p:spPr/>
        <p:txBody>
          <a:bodyPr/>
          <a:lstStyle/>
          <a:p>
            <a:pPr>
              <a:defRPr/>
            </a:pPr>
            <a:r>
              <a:rPr lang="en-IN" dirty="0"/>
              <a:t>Column-Oriented Storage</a:t>
            </a:r>
          </a:p>
        </p:txBody>
      </p:sp>
      <p:sp>
        <p:nvSpPr>
          <p:cNvPr id="2" name="Content Placeholder 1">
            <a:extLst>
              <a:ext uri="{FF2B5EF4-FFF2-40B4-BE49-F238E27FC236}">
                <a16:creationId xmlns:a16="http://schemas.microsoft.com/office/drawing/2014/main" id="{01A81589-CC18-45D0-B88D-818E683EF480}"/>
              </a:ext>
            </a:extLst>
          </p:cNvPr>
          <p:cNvSpPr>
            <a:spLocks noGrp="1"/>
          </p:cNvSpPr>
          <p:nvPr>
            <p:ph idx="1"/>
          </p:nvPr>
        </p:nvSpPr>
        <p:spPr/>
        <p:txBody>
          <a:bodyPr/>
          <a:lstStyle/>
          <a:p>
            <a:r>
              <a:rPr lang="en-IN" dirty="0"/>
              <a:t>Also known as </a:t>
            </a:r>
            <a:r>
              <a:rPr lang="en-IN" b="1" dirty="0">
                <a:solidFill>
                  <a:srgbClr val="002060"/>
                </a:solidFill>
              </a:rPr>
              <a:t>columnar</a:t>
            </a:r>
            <a:r>
              <a:rPr lang="en-IN" b="1" dirty="0"/>
              <a:t> </a:t>
            </a:r>
            <a:r>
              <a:rPr lang="en-IN" b="1" dirty="0">
                <a:solidFill>
                  <a:srgbClr val="002060"/>
                </a:solidFill>
              </a:rPr>
              <a:t>representation</a:t>
            </a:r>
          </a:p>
          <a:p>
            <a:r>
              <a:rPr lang="en-IN" dirty="0"/>
              <a:t>Store each attribute of a relation separately</a:t>
            </a:r>
          </a:p>
          <a:p>
            <a:r>
              <a:rPr lang="en-IN" dirty="0"/>
              <a:t>Example</a:t>
            </a:r>
          </a:p>
        </p:txBody>
      </p:sp>
      <p:pic>
        <p:nvPicPr>
          <p:cNvPr id="3" name="Picture 2"/>
          <p:cNvPicPr>
            <a:picLocks noChangeAspect="1"/>
          </p:cNvPicPr>
          <p:nvPr/>
        </p:nvPicPr>
        <p:blipFill>
          <a:blip r:embed="rId2"/>
          <a:stretch>
            <a:fillRect/>
          </a:stretch>
        </p:blipFill>
        <p:spPr>
          <a:xfrm>
            <a:off x="2364580" y="1662015"/>
            <a:ext cx="4290309" cy="2249192"/>
          </a:xfrm>
          <a:prstGeom prst="rect">
            <a:avLst/>
          </a:prstGeom>
        </p:spPr>
      </p:pic>
    </p:spTree>
    <p:extLst>
      <p:ext uri="{BB962C8B-B14F-4D97-AF65-F5344CB8AC3E}">
        <p14:creationId xmlns:p14="http://schemas.microsoft.com/office/powerpoint/2010/main" val="7314978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DADB3-35F6-4B68-B765-D70C1EF9A135}"/>
              </a:ext>
            </a:extLst>
          </p:cNvPr>
          <p:cNvSpPr>
            <a:spLocks noGrp="1"/>
          </p:cNvSpPr>
          <p:nvPr>
            <p:ph type="title"/>
          </p:nvPr>
        </p:nvSpPr>
        <p:spPr/>
        <p:txBody>
          <a:bodyPr/>
          <a:lstStyle/>
          <a:p>
            <a:r>
              <a:rPr lang="en-IN" dirty="0"/>
              <a:t>Columnar Representation</a:t>
            </a:r>
          </a:p>
        </p:txBody>
      </p:sp>
      <p:sp>
        <p:nvSpPr>
          <p:cNvPr id="3" name="Content Placeholder 2">
            <a:extLst>
              <a:ext uri="{FF2B5EF4-FFF2-40B4-BE49-F238E27FC236}">
                <a16:creationId xmlns:a16="http://schemas.microsoft.com/office/drawing/2014/main" id="{1D9BB982-1780-40AF-99CB-C24C58FDC91C}"/>
              </a:ext>
            </a:extLst>
          </p:cNvPr>
          <p:cNvSpPr>
            <a:spLocks noGrp="1"/>
          </p:cNvSpPr>
          <p:nvPr>
            <p:ph idx="1"/>
          </p:nvPr>
        </p:nvSpPr>
        <p:spPr>
          <a:xfrm>
            <a:off x="1753791" y="820342"/>
            <a:ext cx="6023372" cy="3755231"/>
          </a:xfrm>
        </p:spPr>
        <p:txBody>
          <a:bodyPr/>
          <a:lstStyle/>
          <a:p>
            <a:r>
              <a:rPr lang="en-IN" dirty="0"/>
              <a:t>Benefits:</a:t>
            </a:r>
          </a:p>
          <a:p>
            <a:pPr lvl="1"/>
            <a:r>
              <a:rPr lang="en-IN" dirty="0"/>
              <a:t>Reduced IO if only some attributes are accessed</a:t>
            </a:r>
          </a:p>
          <a:p>
            <a:pPr lvl="1"/>
            <a:r>
              <a:rPr lang="en-IN" dirty="0"/>
              <a:t>Improved CPU cache performance </a:t>
            </a:r>
          </a:p>
          <a:p>
            <a:pPr lvl="1"/>
            <a:r>
              <a:rPr lang="en-IN" dirty="0"/>
              <a:t>Improved compression</a:t>
            </a:r>
          </a:p>
          <a:p>
            <a:pPr lvl="1"/>
            <a:r>
              <a:rPr lang="en-IN" b="1" dirty="0">
                <a:solidFill>
                  <a:srgbClr val="002060"/>
                </a:solidFill>
              </a:rPr>
              <a:t>Vector processing </a:t>
            </a:r>
            <a:r>
              <a:rPr lang="en-IN" dirty="0"/>
              <a:t>on modern CPU architectures</a:t>
            </a:r>
          </a:p>
          <a:p>
            <a:r>
              <a:rPr lang="en-IN" dirty="0"/>
              <a:t>Drawbacks</a:t>
            </a:r>
          </a:p>
          <a:p>
            <a:pPr lvl="1"/>
            <a:r>
              <a:rPr lang="en-IN" dirty="0"/>
              <a:t>Cost of tuple reconstruction from columnar representation</a:t>
            </a:r>
          </a:p>
          <a:p>
            <a:pPr lvl="1"/>
            <a:r>
              <a:rPr lang="en-IN" dirty="0"/>
              <a:t>Cost of tuple deletion and update</a:t>
            </a:r>
          </a:p>
          <a:p>
            <a:pPr lvl="1"/>
            <a:r>
              <a:rPr lang="en-IN" dirty="0"/>
              <a:t>Cost of decompression</a:t>
            </a:r>
          </a:p>
          <a:p>
            <a:r>
              <a:rPr lang="en-IN" dirty="0"/>
              <a:t>Columnar representation found to be more efficient for decision support than row-oriented representation</a:t>
            </a:r>
          </a:p>
          <a:p>
            <a:r>
              <a:rPr lang="en-IN" dirty="0"/>
              <a:t>Traditional row-oriented representation preferable for transaction processing</a:t>
            </a:r>
          </a:p>
          <a:p>
            <a:r>
              <a:rPr lang="en-IN" dirty="0"/>
              <a:t>Some databases support both representations</a:t>
            </a:r>
          </a:p>
          <a:p>
            <a:pPr lvl="1"/>
            <a:r>
              <a:rPr lang="en-IN" dirty="0"/>
              <a:t>Called </a:t>
            </a:r>
            <a:r>
              <a:rPr lang="en-IN" b="1" dirty="0">
                <a:solidFill>
                  <a:srgbClr val="002060"/>
                </a:solidFill>
              </a:rPr>
              <a:t>hybrid row/column stores</a:t>
            </a:r>
          </a:p>
        </p:txBody>
      </p:sp>
    </p:spTree>
    <p:extLst>
      <p:ext uri="{BB962C8B-B14F-4D97-AF65-F5344CB8AC3E}">
        <p14:creationId xmlns:p14="http://schemas.microsoft.com/office/powerpoint/2010/main" val="5277734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60B0322-7A57-4754-9928-37753E4313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0" y="639723"/>
            <a:ext cx="2807670" cy="4246363"/>
          </a:xfrm>
          <a:prstGeom prst="rect">
            <a:avLst/>
          </a:prstGeom>
        </p:spPr>
      </p:pic>
      <p:sp>
        <p:nvSpPr>
          <p:cNvPr id="4" name="Title 3">
            <a:extLst>
              <a:ext uri="{FF2B5EF4-FFF2-40B4-BE49-F238E27FC236}">
                <a16:creationId xmlns:a16="http://schemas.microsoft.com/office/drawing/2014/main" id="{3FDD51DF-BD16-4414-AF17-B95B25D95674}"/>
              </a:ext>
            </a:extLst>
          </p:cNvPr>
          <p:cNvSpPr>
            <a:spLocks noGrp="1"/>
          </p:cNvSpPr>
          <p:nvPr>
            <p:ph type="title"/>
          </p:nvPr>
        </p:nvSpPr>
        <p:spPr/>
        <p:txBody>
          <a:bodyPr/>
          <a:lstStyle/>
          <a:p>
            <a:r>
              <a:rPr lang="en-IN" dirty="0"/>
              <a:t>Columnar File Representation</a:t>
            </a:r>
          </a:p>
        </p:txBody>
      </p:sp>
      <p:sp>
        <p:nvSpPr>
          <p:cNvPr id="5" name="Content Placeholder 4">
            <a:extLst>
              <a:ext uri="{FF2B5EF4-FFF2-40B4-BE49-F238E27FC236}">
                <a16:creationId xmlns:a16="http://schemas.microsoft.com/office/drawing/2014/main" id="{70947E03-AE49-4DD7-B9F1-237C959C7158}"/>
              </a:ext>
            </a:extLst>
          </p:cNvPr>
          <p:cNvSpPr>
            <a:spLocks noGrp="1"/>
          </p:cNvSpPr>
          <p:nvPr>
            <p:ph idx="1"/>
          </p:nvPr>
        </p:nvSpPr>
        <p:spPr>
          <a:xfrm>
            <a:off x="1753792" y="820342"/>
            <a:ext cx="2377853" cy="3677840"/>
          </a:xfrm>
        </p:spPr>
        <p:txBody>
          <a:bodyPr/>
          <a:lstStyle/>
          <a:p>
            <a:r>
              <a:rPr lang="en-IN" dirty="0"/>
              <a:t>ORC and Parquet: file formats with columnar storage inside file</a:t>
            </a:r>
          </a:p>
          <a:p>
            <a:r>
              <a:rPr lang="en-IN" dirty="0"/>
              <a:t>Very popular for big-data applications</a:t>
            </a:r>
          </a:p>
          <a:p>
            <a:r>
              <a:rPr lang="en-IN" dirty="0"/>
              <a:t>Orc file format shown on right:</a:t>
            </a:r>
          </a:p>
        </p:txBody>
      </p:sp>
    </p:spTree>
    <p:extLst>
      <p:ext uri="{BB962C8B-B14F-4D97-AF65-F5344CB8AC3E}">
        <p14:creationId xmlns:p14="http://schemas.microsoft.com/office/powerpoint/2010/main" val="2736572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97EA2-3C95-4A58-AB93-7E3B52553A44}"/>
              </a:ext>
            </a:extLst>
          </p:cNvPr>
          <p:cNvSpPr>
            <a:spLocks noGrp="1"/>
          </p:cNvSpPr>
          <p:nvPr>
            <p:ph type="title"/>
          </p:nvPr>
        </p:nvSpPr>
        <p:spPr>
          <a:xfrm>
            <a:off x="1804991" y="75002"/>
            <a:ext cx="6057900" cy="514347"/>
          </a:xfrm>
        </p:spPr>
        <p:txBody>
          <a:bodyPr/>
          <a:lstStyle/>
          <a:p>
            <a:r>
              <a:rPr lang="en-IN" sz="1950" dirty="0"/>
              <a:t>Storage Organization in Main-Memory Databases</a:t>
            </a:r>
            <a:endParaRPr lang="en-IN" dirty="0"/>
          </a:p>
        </p:txBody>
      </p:sp>
      <p:sp>
        <p:nvSpPr>
          <p:cNvPr id="3" name="Content Placeholder 2">
            <a:extLst>
              <a:ext uri="{FF2B5EF4-FFF2-40B4-BE49-F238E27FC236}">
                <a16:creationId xmlns:a16="http://schemas.microsoft.com/office/drawing/2014/main" id="{0816F9F0-775D-4579-A597-103CBDD9A71F}"/>
              </a:ext>
            </a:extLst>
          </p:cNvPr>
          <p:cNvSpPr>
            <a:spLocks noGrp="1"/>
          </p:cNvSpPr>
          <p:nvPr>
            <p:ph idx="1"/>
          </p:nvPr>
        </p:nvSpPr>
        <p:spPr>
          <a:xfrm>
            <a:off x="1719263" y="925077"/>
            <a:ext cx="2852737" cy="3690593"/>
          </a:xfrm>
        </p:spPr>
        <p:txBody>
          <a:bodyPr/>
          <a:lstStyle/>
          <a:p>
            <a:r>
              <a:rPr lang="en-IN" dirty="0"/>
              <a:t>Can store records directly in memory without a buffer manager</a:t>
            </a:r>
          </a:p>
          <a:p>
            <a:r>
              <a:rPr lang="en-IN" dirty="0"/>
              <a:t>Column-oriented storage can be used in-memory for decision support applications</a:t>
            </a:r>
          </a:p>
          <a:p>
            <a:pPr lvl="1"/>
            <a:r>
              <a:rPr lang="en-IN" dirty="0"/>
              <a:t>Compression reduces memory requirement</a:t>
            </a:r>
          </a:p>
        </p:txBody>
      </p:sp>
      <p:pic>
        <p:nvPicPr>
          <p:cNvPr id="4" name="Graphic 3">
            <a:extLst>
              <a:ext uri="{FF2B5EF4-FFF2-40B4-BE49-F238E27FC236}">
                <a16:creationId xmlns:a16="http://schemas.microsoft.com/office/drawing/2014/main" id="{E8CA4233-73BE-4551-8FC7-EAE70BAF2B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25616" y="996551"/>
            <a:ext cx="2311948" cy="3770940"/>
          </a:xfrm>
          <a:prstGeom prst="rect">
            <a:avLst/>
          </a:prstGeom>
        </p:spPr>
      </p:pic>
    </p:spTree>
    <p:extLst>
      <p:ext uri="{BB962C8B-B14F-4D97-AF65-F5344CB8AC3E}">
        <p14:creationId xmlns:p14="http://schemas.microsoft.com/office/powerpoint/2010/main" val="31969455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5451E6B7-68DF-40D3-9416-41BD23A8508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Storage Access</a:t>
            </a:r>
          </a:p>
        </p:txBody>
      </p:sp>
      <p:sp>
        <p:nvSpPr>
          <p:cNvPr id="105475" name="Rectangle 3">
            <a:extLst>
              <a:ext uri="{FF2B5EF4-FFF2-40B4-BE49-F238E27FC236}">
                <a16:creationId xmlns:a16="http://schemas.microsoft.com/office/drawing/2014/main" id="{18504F6A-4FD6-4956-BB03-B1A50F8B6A22}"/>
              </a:ext>
            </a:extLst>
          </p:cNvPr>
          <p:cNvSpPr>
            <a:spLocks noGrp="1" noChangeArrowheads="1"/>
          </p:cNvSpPr>
          <p:nvPr>
            <p:ph idx="1"/>
          </p:nvPr>
        </p:nvSpPr>
        <p:spPr>
          <a:xfrm>
            <a:off x="1753792" y="820342"/>
            <a:ext cx="5745956" cy="1648539"/>
          </a:xfrm>
        </p:spPr>
        <p:txBody>
          <a:bodyPr/>
          <a:lstStyle/>
          <a:p>
            <a:r>
              <a:rPr lang="en-US" altLang="en-US" dirty="0"/>
              <a:t>Blocks are units of both storage allocation and data transfer.</a:t>
            </a:r>
          </a:p>
          <a:p>
            <a:r>
              <a:rPr lang="en-US" altLang="en-US" dirty="0"/>
              <a:t>Database system seeks to minimize the number of block transfers between the disk and memory.  We can reduce the number of disk accesses by keeping as many blocks as possible in main memory.</a:t>
            </a:r>
          </a:p>
          <a:p>
            <a:r>
              <a:rPr lang="en-US" altLang="en-US" b="1" dirty="0">
                <a:solidFill>
                  <a:srgbClr val="002060"/>
                </a:solidFill>
              </a:rPr>
              <a:t>Buffer</a:t>
            </a:r>
            <a:r>
              <a:rPr lang="en-US" altLang="en-US" b="1" dirty="0"/>
              <a:t> </a:t>
            </a:r>
            <a:r>
              <a:rPr lang="en-US" altLang="en-US" dirty="0"/>
              <a:t>– portion of main memory available to store copies of disk blocks.</a:t>
            </a:r>
          </a:p>
          <a:p>
            <a:r>
              <a:rPr lang="en-US" altLang="en-US" b="1" dirty="0">
                <a:solidFill>
                  <a:srgbClr val="002060"/>
                </a:solidFill>
              </a:rPr>
              <a:t>Buffer manager</a:t>
            </a:r>
            <a:r>
              <a:rPr lang="en-US" altLang="en-US" dirty="0">
                <a:solidFill>
                  <a:srgbClr val="002060"/>
                </a:solidFill>
              </a:rPr>
              <a:t> </a:t>
            </a:r>
            <a:r>
              <a:rPr lang="en-US" altLang="en-US" dirty="0"/>
              <a:t>– subsystem responsible for allocating buffer space in main memory.</a:t>
            </a:r>
          </a:p>
        </p:txBody>
      </p:sp>
      <p:pic>
        <p:nvPicPr>
          <p:cNvPr id="3" name="Picture 2"/>
          <p:cNvPicPr>
            <a:picLocks noChangeAspect="1"/>
          </p:cNvPicPr>
          <p:nvPr/>
        </p:nvPicPr>
        <p:blipFill>
          <a:blip r:embed="rId3"/>
          <a:stretch>
            <a:fillRect/>
          </a:stretch>
        </p:blipFill>
        <p:spPr>
          <a:xfrm>
            <a:off x="2962656" y="2586599"/>
            <a:ext cx="2950655" cy="1225163"/>
          </a:xfrm>
          <a:prstGeom prst="rect">
            <a:avLst/>
          </a:prstGeom>
        </p:spPr>
      </p:pic>
    </p:spTree>
    <p:extLst>
      <p:ext uri="{BB962C8B-B14F-4D97-AF65-F5344CB8AC3E}">
        <p14:creationId xmlns:p14="http://schemas.microsoft.com/office/powerpoint/2010/main" val="2506805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394" y="0"/>
            <a:ext cx="8279946" cy="387798"/>
          </a:xfrm>
        </p:spPr>
        <p:txBody>
          <a:bodyPr/>
          <a:lstStyle/>
          <a:p>
            <a:pPr algn="l"/>
            <a:r>
              <a:rPr lang="en-US" dirty="0">
                <a:solidFill>
                  <a:schemeClr val="bg1"/>
                </a:solidFill>
              </a:rPr>
              <a:t>The Logical Concept</a:t>
            </a:r>
          </a:p>
        </p:txBody>
      </p:sp>
      <p:sp>
        <p:nvSpPr>
          <p:cNvPr id="4" name="Content Placeholder 3"/>
          <p:cNvSpPr>
            <a:spLocks noGrp="1"/>
          </p:cNvSpPr>
          <p:nvPr>
            <p:ph sz="half" idx="1"/>
          </p:nvPr>
        </p:nvSpPr>
        <p:spPr>
          <a:xfrm>
            <a:off x="444394" y="504329"/>
            <a:ext cx="8267140" cy="978408"/>
          </a:xfrm>
        </p:spPr>
        <p:txBody>
          <a:bodyPr/>
          <a:lstStyle/>
          <a:p>
            <a:r>
              <a:rPr lang="en-US" dirty="0"/>
              <a:t>The DBMS and queries can only manipulate in-memory blocks and records.</a:t>
            </a:r>
          </a:p>
          <a:p>
            <a:r>
              <a:rPr lang="en-US" dirty="0"/>
              <a:t>A very, very, very small fraction of all blocks fit in memory.</a:t>
            </a:r>
          </a:p>
        </p:txBody>
      </p:sp>
      <p:pic>
        <p:nvPicPr>
          <p:cNvPr id="3" name="Picture 2"/>
          <p:cNvPicPr>
            <a:picLocks noChangeAspect="1"/>
          </p:cNvPicPr>
          <p:nvPr/>
        </p:nvPicPr>
        <p:blipFill>
          <a:blip r:embed="rId2"/>
          <a:stretch>
            <a:fillRect/>
          </a:stretch>
        </p:blipFill>
        <p:spPr>
          <a:xfrm>
            <a:off x="914400" y="1482737"/>
            <a:ext cx="5793432" cy="3036130"/>
          </a:xfrm>
          <a:prstGeom prst="rect">
            <a:avLst/>
          </a:prstGeom>
        </p:spPr>
      </p:pic>
    </p:spTree>
    <p:extLst>
      <p:ext uri="{BB962C8B-B14F-4D97-AF65-F5344CB8AC3E}">
        <p14:creationId xmlns:p14="http://schemas.microsoft.com/office/powerpoint/2010/main" val="475079500"/>
      </p:ext>
    </p:extLst>
  </p:cSld>
  <p:clrMapOvr>
    <a:masterClrMapping/>
  </p:clrMapOvr>
  <p:transition spd="med">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A4BCDA1F-B571-4C94-8909-678E00F68F8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 Manager</a:t>
            </a:r>
          </a:p>
        </p:txBody>
      </p:sp>
      <p:sp>
        <p:nvSpPr>
          <p:cNvPr id="107523" name="Rectangle 3">
            <a:extLst>
              <a:ext uri="{FF2B5EF4-FFF2-40B4-BE49-F238E27FC236}">
                <a16:creationId xmlns:a16="http://schemas.microsoft.com/office/drawing/2014/main" id="{B5B0D36C-892D-4C4F-81CB-0BD504F928D9}"/>
              </a:ext>
            </a:extLst>
          </p:cNvPr>
          <p:cNvSpPr>
            <a:spLocks noGrp="1" noChangeArrowheads="1"/>
          </p:cNvSpPr>
          <p:nvPr>
            <p:ph idx="1"/>
          </p:nvPr>
        </p:nvSpPr>
        <p:spPr/>
        <p:txBody>
          <a:bodyPr/>
          <a:lstStyle/>
          <a:p>
            <a:pPr marL="285750" indent="-285750"/>
            <a:r>
              <a:rPr lang="en-US" altLang="en-US" dirty="0"/>
              <a:t>Programs call on the buffer manager when they need a block from disk.</a:t>
            </a:r>
          </a:p>
          <a:p>
            <a:pPr lvl="1">
              <a:buSzPct val="100000"/>
            </a:pPr>
            <a:r>
              <a:rPr lang="en-US" altLang="en-US" dirty="0"/>
              <a:t>If the block is already in the buffer, buffer manager returns the address of the block in main memory</a:t>
            </a:r>
          </a:p>
          <a:p>
            <a:pPr lvl="1">
              <a:buSzPct val="100000"/>
            </a:pPr>
            <a:r>
              <a:rPr lang="en-US" altLang="en-US" dirty="0"/>
              <a:t>If the block is not in the buffer, the buffer manager</a:t>
            </a:r>
          </a:p>
          <a:p>
            <a:pPr lvl="2"/>
            <a:r>
              <a:rPr lang="en-US" altLang="en-US" dirty="0"/>
              <a:t>Allocates space in the buffer for the block</a:t>
            </a:r>
          </a:p>
          <a:p>
            <a:pPr lvl="3"/>
            <a:r>
              <a:rPr lang="en-US" altLang="en-US" dirty="0"/>
              <a:t>Replacing (throwing out) some other block, if required, to make space for the new block.</a:t>
            </a:r>
          </a:p>
          <a:p>
            <a:pPr lvl="3"/>
            <a:r>
              <a:rPr lang="en-US" altLang="en-US" dirty="0"/>
              <a:t>Replaced block written back to disk only if it was modified since the most recent time that it was written to/fetched from the disk.</a:t>
            </a:r>
          </a:p>
          <a:p>
            <a:pPr lvl="2"/>
            <a:r>
              <a:rPr lang="en-US" altLang="en-US" dirty="0"/>
              <a:t>Reads the block from the disk to the buffer, and returns the address of the block in main memory to requester. </a:t>
            </a:r>
          </a:p>
        </p:txBody>
      </p:sp>
    </p:spTree>
    <p:extLst>
      <p:ext uri="{BB962C8B-B14F-4D97-AF65-F5344CB8AC3E}">
        <p14:creationId xmlns:p14="http://schemas.microsoft.com/office/powerpoint/2010/main" val="327311898"/>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B606-2CCF-4B53-AE35-DAFCA66E268E}"/>
              </a:ext>
            </a:extLst>
          </p:cNvPr>
          <p:cNvSpPr>
            <a:spLocks noGrp="1"/>
          </p:cNvSpPr>
          <p:nvPr>
            <p:ph type="title"/>
          </p:nvPr>
        </p:nvSpPr>
        <p:spPr/>
        <p:txBody>
          <a:bodyPr/>
          <a:lstStyle/>
          <a:p>
            <a:r>
              <a:rPr lang="en-IN" dirty="0"/>
              <a:t>Buffer Manager</a:t>
            </a:r>
          </a:p>
        </p:txBody>
      </p:sp>
      <p:sp>
        <p:nvSpPr>
          <p:cNvPr id="3" name="Content Placeholder 2">
            <a:extLst>
              <a:ext uri="{FF2B5EF4-FFF2-40B4-BE49-F238E27FC236}">
                <a16:creationId xmlns:a16="http://schemas.microsoft.com/office/drawing/2014/main" id="{CF7F84A1-CA7B-4B3A-B767-97B0659D6C97}"/>
              </a:ext>
            </a:extLst>
          </p:cNvPr>
          <p:cNvSpPr>
            <a:spLocks noGrp="1"/>
          </p:cNvSpPr>
          <p:nvPr>
            <p:ph idx="1"/>
          </p:nvPr>
        </p:nvSpPr>
        <p:spPr>
          <a:xfrm>
            <a:off x="1753792" y="820342"/>
            <a:ext cx="5747840" cy="3677840"/>
          </a:xfrm>
        </p:spPr>
        <p:txBody>
          <a:bodyPr/>
          <a:lstStyle/>
          <a:p>
            <a:r>
              <a:rPr lang="en-US" altLang="en-US" b="1" dirty="0">
                <a:solidFill>
                  <a:srgbClr val="002060"/>
                </a:solidFill>
              </a:rPr>
              <a:t>Buffer replacement strategy </a:t>
            </a:r>
            <a:r>
              <a:rPr lang="en-US" altLang="en-US" dirty="0">
                <a:solidFill>
                  <a:schemeClr val="accent4"/>
                </a:solidFill>
              </a:rPr>
              <a:t>(details coming up!)</a:t>
            </a:r>
            <a:endParaRPr lang="en-US" altLang="en-US" b="1" dirty="0">
              <a:solidFill>
                <a:schemeClr val="accent4"/>
              </a:solidFill>
            </a:endParaRPr>
          </a:p>
          <a:p>
            <a:r>
              <a:rPr lang="en-US" altLang="en-US" b="1" dirty="0">
                <a:solidFill>
                  <a:srgbClr val="002060"/>
                </a:solidFill>
              </a:rPr>
              <a:t>Pinned block: </a:t>
            </a:r>
            <a:r>
              <a:rPr lang="en-US" altLang="en-US" dirty="0"/>
              <a:t>memory block that is not allowed to be written back to disk</a:t>
            </a:r>
          </a:p>
          <a:p>
            <a:pPr lvl="1"/>
            <a:r>
              <a:rPr lang="en-US" altLang="en-US" b="1" dirty="0">
                <a:solidFill>
                  <a:srgbClr val="002060"/>
                </a:solidFill>
              </a:rPr>
              <a:t>Pin</a:t>
            </a:r>
            <a:r>
              <a:rPr lang="en-US" altLang="en-US" dirty="0"/>
              <a:t> done before reading/writing data from a block</a:t>
            </a:r>
          </a:p>
          <a:p>
            <a:pPr lvl="1"/>
            <a:r>
              <a:rPr lang="en-US" altLang="en-US" b="1" dirty="0">
                <a:solidFill>
                  <a:srgbClr val="002060"/>
                </a:solidFill>
              </a:rPr>
              <a:t>Unpin</a:t>
            </a:r>
            <a:r>
              <a:rPr lang="en-US" altLang="en-US" dirty="0"/>
              <a:t> done when read /write is complete</a:t>
            </a:r>
          </a:p>
          <a:p>
            <a:pPr lvl="1"/>
            <a:r>
              <a:rPr lang="en-US" altLang="en-US" dirty="0"/>
              <a:t>Multiple concurrent pin/unpin operations possible</a:t>
            </a:r>
          </a:p>
          <a:p>
            <a:pPr lvl="2"/>
            <a:r>
              <a:rPr lang="en-US" altLang="en-US" dirty="0"/>
              <a:t>Keep a pin count, buffer block can be evicted only if pin count = 0</a:t>
            </a:r>
          </a:p>
          <a:p>
            <a:r>
              <a:rPr lang="en-IN" b="1" dirty="0">
                <a:solidFill>
                  <a:srgbClr val="002060"/>
                </a:solidFill>
              </a:rPr>
              <a:t>Shared and exclusive locks on buffer</a:t>
            </a:r>
          </a:p>
          <a:p>
            <a:pPr lvl="1"/>
            <a:r>
              <a:rPr lang="en-IN" dirty="0"/>
              <a:t>Needed to prevent concurrent operations from reading page contents as they are moved/reorganized, and to ensure only one move/reorganize at a time</a:t>
            </a:r>
          </a:p>
          <a:p>
            <a:pPr lvl="1"/>
            <a:r>
              <a:rPr lang="en-IN" dirty="0"/>
              <a:t>Readers get shared lock, updates to a block require exclusive lock</a:t>
            </a:r>
          </a:p>
          <a:p>
            <a:pPr lvl="1"/>
            <a:r>
              <a:rPr lang="en-IN" b="1" dirty="0">
                <a:solidFill>
                  <a:srgbClr val="002060"/>
                </a:solidFill>
              </a:rPr>
              <a:t>Locking rules:</a:t>
            </a:r>
          </a:p>
          <a:p>
            <a:pPr lvl="2"/>
            <a:r>
              <a:rPr lang="en-IN" dirty="0"/>
              <a:t>Only one process can get exclusive lock at a time</a:t>
            </a:r>
          </a:p>
          <a:p>
            <a:pPr lvl="2"/>
            <a:r>
              <a:rPr lang="en-IN" dirty="0"/>
              <a:t>Shared lock cannot be concurrently with exclusive lock</a:t>
            </a:r>
          </a:p>
          <a:p>
            <a:pPr lvl="2"/>
            <a:r>
              <a:rPr lang="en-IN" dirty="0"/>
              <a:t>Multiple processes may be given shared lock concurrently</a:t>
            </a:r>
          </a:p>
          <a:p>
            <a:pPr lvl="1"/>
            <a:endParaRPr lang="en-IN" dirty="0"/>
          </a:p>
        </p:txBody>
      </p:sp>
    </p:spTree>
    <p:extLst>
      <p:ext uri="{BB962C8B-B14F-4D97-AF65-F5344CB8AC3E}">
        <p14:creationId xmlns:p14="http://schemas.microsoft.com/office/powerpoint/2010/main" val="1621847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a:t>
            </a:r>
          </a:p>
        </p:txBody>
      </p:sp>
      <p:sp>
        <p:nvSpPr>
          <p:cNvPr id="13314" name="Rectangle 3"/>
          <p:cNvSpPr>
            <a:spLocks noGrp="1" noChangeArrowheads="1"/>
          </p:cNvSpPr>
          <p:nvPr>
            <p:ph idx="1"/>
          </p:nvPr>
        </p:nvSpPr>
        <p:spPr>
          <a:xfrm>
            <a:off x="1948649" y="1388496"/>
            <a:ext cx="5486399" cy="2991480"/>
          </a:xfrm>
        </p:spPr>
        <p:txBody>
          <a:bodyPr/>
          <a:lstStyle/>
          <a:p>
            <a:r>
              <a:rPr lang="en-US" altLang="en-US" dirty="0"/>
              <a:t>Data redundancy and inconsistency: data is stored  in multiple file formats resulting induplication of information in different files</a:t>
            </a:r>
          </a:p>
          <a:p>
            <a:r>
              <a:rPr lang="en-US" altLang="en-US" dirty="0"/>
              <a:t>Difficulty in accessing data </a:t>
            </a:r>
          </a:p>
          <a:p>
            <a:pPr lvl="1"/>
            <a:r>
              <a:rPr lang="en-US" altLang="en-US" dirty="0"/>
              <a:t>Need to write a new program to carry out each new task</a:t>
            </a:r>
          </a:p>
          <a:p>
            <a:r>
              <a:rPr lang="en-US" altLang="en-US" dirty="0"/>
              <a:t>Data isolation </a:t>
            </a:r>
          </a:p>
          <a:p>
            <a:pPr lvl="1"/>
            <a:r>
              <a:rPr lang="en-US" altLang="en-US" dirty="0"/>
              <a:t>Multiple files and formats</a:t>
            </a:r>
          </a:p>
          <a:p>
            <a:r>
              <a:rPr lang="en-US" altLang="en-US" dirty="0"/>
              <a:t>Integrity problems</a:t>
            </a:r>
          </a:p>
          <a:p>
            <a:pPr lvl="1"/>
            <a:r>
              <a:rPr lang="en-US" altLang="en-US" dirty="0"/>
              <a:t>Integrity constraints  (e.g., account balance &gt; 0) become </a:t>
            </a:r>
            <a:r>
              <a:rPr lang="ja-JP" altLang="en-US" dirty="0"/>
              <a:t>“</a:t>
            </a:r>
            <a:r>
              <a:rPr lang="en-US" altLang="ja-JP" dirty="0"/>
              <a:t>buried</a:t>
            </a:r>
            <a:r>
              <a:rPr lang="ja-JP" altLang="en-US" dirty="0"/>
              <a:t>”</a:t>
            </a:r>
            <a:r>
              <a:rPr lang="en-US" altLang="ja-JP" dirty="0"/>
              <a:t> in program code rather than being stated explicitly</a:t>
            </a:r>
          </a:p>
          <a:p>
            <a:pPr lvl="1"/>
            <a:r>
              <a:rPr lang="en-US" altLang="en-US" dirty="0"/>
              <a:t>Hard to add new constraints or change existing ones</a:t>
            </a:r>
          </a:p>
        </p:txBody>
      </p:sp>
      <p:sp>
        <p:nvSpPr>
          <p:cNvPr id="4" name="TextBox 3"/>
          <p:cNvSpPr txBox="1"/>
          <p:nvPr/>
        </p:nvSpPr>
        <p:spPr>
          <a:xfrm>
            <a:off x="1719262" y="856689"/>
            <a:ext cx="5715785" cy="484748"/>
          </a:xfrm>
          <a:prstGeom prst="rect">
            <a:avLst/>
          </a:prstGeom>
          <a:noFill/>
        </p:spPr>
        <p:txBody>
          <a:bodyPr wrap="square" rtlCol="0">
            <a:spAutoFit/>
          </a:bodyPr>
          <a:lstStyle/>
          <a:p>
            <a:pPr defTabSz="685800" eaLnBrk="0" hangingPunct="0"/>
            <a:r>
              <a:rPr kumimoji="1" lang="en-US" altLang="en-US" sz="1275" dirty="0">
                <a:solidFill>
                  <a:srgbClr val="000000"/>
                </a:solidFill>
                <a:latin typeface="Helvetica"/>
                <a:ea typeface="MS PGothic" panose="020B0600070205080204" pitchFamily="34" charset="-128"/>
                <a:cs typeface="ＭＳ Ｐゴシック" charset="0"/>
              </a:rPr>
              <a:t>In the early days, database applications were built directly on top of file systems, which leads to:</a:t>
            </a:r>
          </a:p>
        </p:txBody>
      </p:sp>
    </p:spTree>
    <p:extLst>
      <p:ext uri="{BB962C8B-B14F-4D97-AF65-F5344CB8AC3E}">
        <p14:creationId xmlns:p14="http://schemas.microsoft.com/office/powerpoint/2010/main" val="5368315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A825988C-0BEA-4076-AD30-1AA35CE893E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a:t>
            </a:r>
          </a:p>
        </p:txBody>
      </p:sp>
      <p:sp>
        <p:nvSpPr>
          <p:cNvPr id="109571" name="Rectangle 3">
            <a:extLst>
              <a:ext uri="{FF2B5EF4-FFF2-40B4-BE49-F238E27FC236}">
                <a16:creationId xmlns:a16="http://schemas.microsoft.com/office/drawing/2014/main" id="{31D39CE6-9D47-4551-984A-3D9511D5D425}"/>
              </a:ext>
            </a:extLst>
          </p:cNvPr>
          <p:cNvSpPr>
            <a:spLocks noGrp="1" noChangeArrowheads="1"/>
          </p:cNvSpPr>
          <p:nvPr>
            <p:ph idx="1"/>
          </p:nvPr>
        </p:nvSpPr>
        <p:spPr/>
        <p:txBody>
          <a:bodyPr/>
          <a:lstStyle/>
          <a:p>
            <a:r>
              <a:rPr lang="en-US" altLang="en-US" dirty="0"/>
              <a:t>Most operating systems replace the block </a:t>
            </a:r>
            <a:r>
              <a:rPr lang="en-US" altLang="en-US" b="1" dirty="0">
                <a:solidFill>
                  <a:srgbClr val="002060"/>
                </a:solidFill>
              </a:rPr>
              <a:t>least recently used</a:t>
            </a:r>
            <a:r>
              <a:rPr lang="en-US" altLang="en-US" dirty="0">
                <a:solidFill>
                  <a:srgbClr val="002060"/>
                </a:solidFill>
              </a:rPr>
              <a:t> (LRU strategy)</a:t>
            </a:r>
          </a:p>
          <a:p>
            <a:pPr lvl="1"/>
            <a:r>
              <a:rPr lang="en-US" altLang="en-US" dirty="0"/>
              <a:t>Idea behind LRU – use past pattern of block references as a predictor of future references</a:t>
            </a:r>
          </a:p>
          <a:p>
            <a:pPr lvl="1"/>
            <a:r>
              <a:rPr lang="en-US" altLang="en-US" dirty="0"/>
              <a:t>LRU can be bad for some queries</a:t>
            </a:r>
          </a:p>
          <a:p>
            <a:r>
              <a:rPr lang="en-US" altLang="en-US" dirty="0"/>
              <a:t>Queries have well-defined access patterns (such as sequential scans), and a database system can use the information in a user</a:t>
            </a:r>
            <a:r>
              <a:rPr lang="ja-JP" altLang="en-US" dirty="0"/>
              <a:t>’</a:t>
            </a:r>
            <a:r>
              <a:rPr lang="en-US" altLang="ja-JP" dirty="0"/>
              <a:t>s query to predict future references</a:t>
            </a:r>
          </a:p>
          <a:p>
            <a:r>
              <a:rPr lang="en-US" altLang="en-US" dirty="0"/>
              <a:t>Mixed strategy with hints on replacement strategy provided</a:t>
            </a:r>
            <a:br>
              <a:rPr lang="en-US" altLang="en-US" dirty="0"/>
            </a:br>
            <a:r>
              <a:rPr lang="en-US" altLang="en-US" dirty="0"/>
              <a:t>by the query optimizer is preferable</a:t>
            </a:r>
            <a:endParaRPr lang="en-US" altLang="ja-JP" dirty="0"/>
          </a:p>
          <a:p>
            <a:pPr marL="257175" lvl="1">
              <a:buClr>
                <a:srgbClr val="002060"/>
              </a:buClr>
              <a:buSzPct val="100000"/>
              <a:buFont typeface="Wingdings" panose="05000000000000000000" pitchFamily="2" charset="2"/>
              <a:buChar char="§"/>
            </a:pPr>
            <a:r>
              <a:rPr lang="en-US" altLang="en-US" dirty="0"/>
              <a:t>Example of bad access pattern for LRU: when computing the join of 2 relations r and s by a nested loops</a:t>
            </a:r>
            <a:endParaRPr lang="en-US" altLang="en-US" sz="600" dirty="0"/>
          </a:p>
          <a:p>
            <a:pPr marL="0" lvl="1" indent="0">
              <a:buClr>
                <a:srgbClr val="002060"/>
              </a:buClr>
              <a:buSzPct val="100000"/>
              <a:buNone/>
            </a:pPr>
            <a:r>
              <a:rPr lang="en-US" altLang="en-US" sz="600" dirty="0"/>
              <a:t> </a:t>
            </a:r>
            <a:br>
              <a:rPr lang="en-US" altLang="en-US" dirty="0"/>
            </a:br>
            <a:r>
              <a:rPr lang="en-US" altLang="en-US" dirty="0"/>
              <a:t>          for each tuple </a:t>
            </a:r>
            <a:r>
              <a:rPr lang="en-US" altLang="en-US" i="1" dirty="0" err="1"/>
              <a:t>tr</a:t>
            </a:r>
            <a:r>
              <a:rPr lang="en-US" altLang="en-US" dirty="0"/>
              <a:t> of </a:t>
            </a:r>
            <a:r>
              <a:rPr lang="en-US" altLang="en-US" i="1" dirty="0"/>
              <a:t>r</a:t>
            </a:r>
            <a:r>
              <a:rPr lang="en-US" altLang="en-US" dirty="0"/>
              <a:t> do </a:t>
            </a:r>
            <a:br>
              <a:rPr lang="en-US" altLang="en-US" dirty="0"/>
            </a:br>
            <a:r>
              <a:rPr lang="en-US" altLang="en-US" dirty="0"/>
              <a:t>            for each tuple </a:t>
            </a:r>
            <a:r>
              <a:rPr lang="en-US" altLang="en-US" i="1" dirty="0" err="1"/>
              <a:t>ts</a:t>
            </a:r>
            <a:r>
              <a:rPr lang="en-US" altLang="en-US" dirty="0"/>
              <a:t> of </a:t>
            </a:r>
            <a:r>
              <a:rPr lang="en-US" altLang="en-US" i="1" dirty="0"/>
              <a:t>s</a:t>
            </a:r>
            <a:r>
              <a:rPr lang="en-US" altLang="en-US" dirty="0"/>
              <a:t> do </a:t>
            </a:r>
            <a:br>
              <a:rPr lang="en-US" altLang="en-US" dirty="0"/>
            </a:br>
            <a:r>
              <a:rPr lang="en-US" altLang="en-US" dirty="0"/>
              <a:t>              if the tuples </a:t>
            </a:r>
            <a:r>
              <a:rPr lang="en-US" altLang="en-US" i="1" dirty="0" err="1"/>
              <a:t>tr</a:t>
            </a:r>
            <a:r>
              <a:rPr lang="en-US" altLang="en-US" dirty="0"/>
              <a:t> and </a:t>
            </a:r>
            <a:r>
              <a:rPr lang="en-US" altLang="en-US" i="1" dirty="0" err="1"/>
              <a:t>ts</a:t>
            </a:r>
            <a:r>
              <a:rPr lang="en-US" altLang="en-US" dirty="0"/>
              <a:t> match …</a:t>
            </a:r>
          </a:p>
          <a:p>
            <a:pPr lvl="1"/>
            <a:endParaRPr lang="en-US" altLang="ja-JP" dirty="0"/>
          </a:p>
        </p:txBody>
      </p:sp>
    </p:spTree>
    <p:extLst>
      <p:ext uri="{BB962C8B-B14F-4D97-AF65-F5344CB8AC3E}">
        <p14:creationId xmlns:p14="http://schemas.microsoft.com/office/powerpoint/2010/main" val="2354604832"/>
      </p:ext>
    </p:extLst>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5B6FA003-27DD-458A-AD52-B4FAA99156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 (Cont.)</a:t>
            </a:r>
          </a:p>
        </p:txBody>
      </p:sp>
      <p:sp>
        <p:nvSpPr>
          <p:cNvPr id="111619" name="Rectangle 3">
            <a:extLst>
              <a:ext uri="{FF2B5EF4-FFF2-40B4-BE49-F238E27FC236}">
                <a16:creationId xmlns:a16="http://schemas.microsoft.com/office/drawing/2014/main" id="{F627A5AA-5705-427E-A851-235ADA470EA8}"/>
              </a:ext>
            </a:extLst>
          </p:cNvPr>
          <p:cNvSpPr>
            <a:spLocks noGrp="1" noChangeArrowheads="1"/>
          </p:cNvSpPr>
          <p:nvPr>
            <p:ph idx="1"/>
          </p:nvPr>
        </p:nvSpPr>
        <p:spPr>
          <a:xfrm>
            <a:off x="1753791" y="820342"/>
            <a:ext cx="5687916" cy="4008539"/>
          </a:xfrm>
        </p:spPr>
        <p:txBody>
          <a:bodyPr/>
          <a:lstStyle/>
          <a:p>
            <a:r>
              <a:rPr lang="en-US" altLang="en-US" b="1" dirty="0">
                <a:solidFill>
                  <a:srgbClr val="002060"/>
                </a:solidFill>
              </a:rPr>
              <a:t>Toss-immediate</a:t>
            </a:r>
            <a:r>
              <a:rPr lang="en-US" altLang="en-US" dirty="0"/>
              <a:t> strategy – frees the space occupied by a block as soon as the final tuple of that block has been processed</a:t>
            </a:r>
          </a:p>
          <a:p>
            <a:r>
              <a:rPr lang="en-US" altLang="en-US" b="1" dirty="0">
                <a:solidFill>
                  <a:srgbClr val="002060"/>
                </a:solidFill>
              </a:rPr>
              <a:t>Most recently used (MRU) strategy</a:t>
            </a:r>
            <a:r>
              <a:rPr lang="en-US" altLang="en-US" dirty="0">
                <a:solidFill>
                  <a:srgbClr val="002060"/>
                </a:solidFill>
              </a:rPr>
              <a:t> </a:t>
            </a:r>
            <a:r>
              <a:rPr lang="en-US" altLang="en-US" dirty="0"/>
              <a:t>–  system must pin the block currently being processed.  After the final tuple of that block has been processed, the block is unpinned, and it becomes the most recently used block.</a:t>
            </a:r>
          </a:p>
          <a:p>
            <a:r>
              <a:rPr lang="en-US" altLang="en-US" dirty="0"/>
              <a:t>Buffer manager can use statistical information regarding the probability that a request will reference a particular relation</a:t>
            </a:r>
          </a:p>
          <a:p>
            <a:pPr lvl="1"/>
            <a:r>
              <a:rPr lang="en-US" altLang="en-US" dirty="0"/>
              <a:t>E.g., the data dictionary is frequently accessed.  Heuristic:  keep data-dictionary blocks in main memory buffer</a:t>
            </a:r>
          </a:p>
          <a:p>
            <a:r>
              <a:rPr lang="en-US" altLang="en-US" dirty="0"/>
              <a:t>Operating system or buffer manager may reorder writes</a:t>
            </a:r>
          </a:p>
          <a:p>
            <a:pPr lvl="1"/>
            <a:r>
              <a:rPr lang="en-US" altLang="en-US" dirty="0"/>
              <a:t>Can lead to corruption of data structures on disk</a:t>
            </a:r>
          </a:p>
          <a:p>
            <a:pPr lvl="2"/>
            <a:r>
              <a:rPr lang="en-US" altLang="en-US" dirty="0"/>
              <a:t>E.g., linked list of blocks with missing block on disk</a:t>
            </a:r>
          </a:p>
          <a:p>
            <a:pPr lvl="2"/>
            <a:r>
              <a:rPr lang="en-US" altLang="en-US" dirty="0"/>
              <a:t>File systems perform consistency check to detect such situations</a:t>
            </a:r>
          </a:p>
          <a:p>
            <a:pPr lvl="1"/>
            <a:r>
              <a:rPr lang="en-US" altLang="en-US" dirty="0"/>
              <a:t>Careful ordering of writes can avoid many such problems</a:t>
            </a:r>
          </a:p>
        </p:txBody>
      </p:sp>
    </p:spTree>
    <p:extLst>
      <p:ext uri="{BB962C8B-B14F-4D97-AF65-F5344CB8AC3E}">
        <p14:creationId xmlns:p14="http://schemas.microsoft.com/office/powerpoint/2010/main" val="34568611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pPr algn="l"/>
            <a:r>
              <a:rPr lang="en-US" dirty="0">
                <a:solidFill>
                  <a:schemeClr val="bg1"/>
                </a:solidFill>
              </a:rPr>
              <a:t>Replacement Policy</a:t>
            </a:r>
          </a:p>
        </p:txBody>
      </p:sp>
      <p:sp>
        <p:nvSpPr>
          <p:cNvPr id="3" name="Content Placeholder 2"/>
          <p:cNvSpPr>
            <a:spLocks noGrp="1"/>
          </p:cNvSpPr>
          <p:nvPr>
            <p:ph sz="half" idx="1"/>
          </p:nvPr>
        </p:nvSpPr>
        <p:spPr>
          <a:xfrm>
            <a:off x="338578" y="742950"/>
            <a:ext cx="8267140" cy="3701428"/>
          </a:xfrm>
        </p:spPr>
        <p:txBody>
          <a:bodyPr>
            <a:normAutofit fontScale="92500" lnSpcReduction="10000"/>
          </a:bodyPr>
          <a:lstStyle/>
          <a:p>
            <a:r>
              <a:rPr lang="en-US" dirty="0"/>
              <a:t>The </a:t>
            </a:r>
            <a:r>
              <a:rPr lang="en-US" i="1" dirty="0"/>
              <a:t>replacement policy</a:t>
            </a:r>
            <a:r>
              <a:rPr lang="en-US" dirty="0"/>
              <a:t> is one of the most important factors in database management system implementation and configuration.</a:t>
            </a:r>
          </a:p>
          <a:p>
            <a:r>
              <a:rPr lang="en-US" dirty="0"/>
              <a:t>A very simple, introductory explanation is</a:t>
            </a:r>
            <a:br>
              <a:rPr lang="en-US" dirty="0"/>
            </a:br>
            <a:r>
              <a:rPr lang="en-US" dirty="0"/>
              <a:t>(</a:t>
            </a:r>
            <a:r>
              <a:rPr lang="en-US" dirty="0">
                <a:hlinkClick r:id="rId2"/>
              </a:rPr>
              <a:t>https://en.wikipedia.org/wiki/Cache_replacement_policies)</a:t>
            </a:r>
            <a:r>
              <a:rPr lang="en-US" dirty="0"/>
              <a:t>.</a:t>
            </a:r>
          </a:p>
          <a:p>
            <a:pPr lvl="1"/>
            <a:r>
              <a:rPr lang="en-US" dirty="0"/>
              <a:t>There are a lot of possible policies.</a:t>
            </a:r>
          </a:p>
          <a:p>
            <a:pPr lvl="1"/>
            <a:r>
              <a:rPr lang="en-US" dirty="0"/>
              <a:t>The </a:t>
            </a:r>
            <a:r>
              <a:rPr lang="en-US" i="1" dirty="0"/>
              <a:t>most</a:t>
            </a:r>
            <a:r>
              <a:rPr lang="en-US" dirty="0"/>
              <a:t> efficient caching algorithm would be to always discard the information that will not be needed for the longest time in the future. This optimal result is referred to as </a:t>
            </a:r>
            <a:r>
              <a:rPr lang="en-US" dirty="0" err="1">
                <a:hlinkClick r:id="rId3" tooltip="László Bélády"/>
              </a:rPr>
              <a:t>Bélády</a:t>
            </a:r>
            <a:r>
              <a:rPr lang="en-US" dirty="0" err="1"/>
              <a:t>'s</a:t>
            </a:r>
            <a:r>
              <a:rPr lang="en-US" dirty="0"/>
              <a:t> optimal algorithm/simply optimal replacement policy or </a:t>
            </a:r>
            <a:r>
              <a:rPr lang="en-US" dirty="0">
                <a:hlinkClick r:id="rId4" tooltip="Page replacement algorithm"/>
              </a:rPr>
              <a:t>the clairvoyant algorithm</a:t>
            </a:r>
            <a:r>
              <a:rPr lang="en-US" dirty="0"/>
              <a:t>. </a:t>
            </a:r>
          </a:p>
          <a:p>
            <a:r>
              <a:rPr lang="en-US" dirty="0"/>
              <a:t>All implementable policies are an attempt to approximate knowledge of the future based on knowledge of the past.</a:t>
            </a:r>
          </a:p>
          <a:p>
            <a:r>
              <a:rPr lang="en-US" dirty="0"/>
              <a:t>Least Recently Used is based on the simplest assumption</a:t>
            </a:r>
          </a:p>
          <a:p>
            <a:pPr lvl="1"/>
            <a:r>
              <a:rPr lang="en-US" dirty="0"/>
              <a:t>The information that will not be needed for the longest time.</a:t>
            </a:r>
          </a:p>
          <a:p>
            <a:pPr lvl="1"/>
            <a:r>
              <a:rPr lang="en-US" dirty="0"/>
              <a:t>Is the information that has not been accessed for the longest time.</a:t>
            </a:r>
          </a:p>
        </p:txBody>
      </p:sp>
    </p:spTree>
    <p:extLst>
      <p:ext uri="{BB962C8B-B14F-4D97-AF65-F5344CB8AC3E}">
        <p14:creationId xmlns:p14="http://schemas.microsoft.com/office/powerpoint/2010/main" val="3864602572"/>
      </p:ext>
    </p:extLst>
  </p:cSld>
  <p:clrMapOvr>
    <a:masterClrMapping/>
  </p:clrMapOvr>
  <p:transition spd="med">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a:solidFill>
                  <a:schemeClr val="bg1"/>
                </a:solidFill>
              </a:rPr>
              <a:t>The “Clock Algorithm”</a:t>
            </a:r>
          </a:p>
        </p:txBody>
      </p:sp>
      <p:sp>
        <p:nvSpPr>
          <p:cNvPr id="3" name="Content Placeholder 2"/>
          <p:cNvSpPr>
            <a:spLocks noGrp="1"/>
          </p:cNvSpPr>
          <p:nvPr>
            <p:ph sz="half" idx="1"/>
          </p:nvPr>
        </p:nvSpPr>
        <p:spPr>
          <a:xfrm>
            <a:off x="176992" y="694944"/>
            <a:ext cx="6031784" cy="3877056"/>
          </a:xfrm>
        </p:spPr>
        <p:txBody>
          <a:bodyPr>
            <a:normAutofit fontScale="85000" lnSpcReduction="20000"/>
          </a:bodyPr>
          <a:lstStyle/>
          <a:p>
            <a:pPr>
              <a:lnSpc>
                <a:spcPct val="120000"/>
              </a:lnSpc>
              <a:spcBef>
                <a:spcPts val="0"/>
              </a:spcBef>
              <a:spcAft>
                <a:spcPts val="200"/>
              </a:spcAft>
            </a:pPr>
            <a:r>
              <a:rPr lang="en-US" dirty="0"/>
              <a:t>LRU is (perceived to be) expensive</a:t>
            </a:r>
          </a:p>
          <a:p>
            <a:pPr lvl="1">
              <a:lnSpc>
                <a:spcPct val="120000"/>
              </a:lnSpc>
              <a:spcBef>
                <a:spcPts val="0"/>
              </a:spcBef>
              <a:spcAft>
                <a:spcPts val="200"/>
              </a:spcAft>
            </a:pPr>
            <a:r>
              <a:rPr lang="en-US" dirty="0"/>
              <a:t>Maintain timestamp for each block.</a:t>
            </a:r>
          </a:p>
          <a:p>
            <a:pPr lvl="1">
              <a:lnSpc>
                <a:spcPct val="120000"/>
              </a:lnSpc>
              <a:spcBef>
                <a:spcPts val="0"/>
              </a:spcBef>
              <a:spcAft>
                <a:spcPts val="200"/>
              </a:spcAft>
            </a:pPr>
            <a:r>
              <a:rPr lang="en-US" dirty="0"/>
              <a:t>Update and resort blocks on access.</a:t>
            </a:r>
          </a:p>
          <a:p>
            <a:pPr>
              <a:lnSpc>
                <a:spcPct val="120000"/>
              </a:lnSpc>
              <a:spcBef>
                <a:spcPts val="0"/>
              </a:spcBef>
              <a:spcAft>
                <a:spcPts val="200"/>
              </a:spcAft>
            </a:pPr>
            <a:r>
              <a:rPr lang="en-US" dirty="0"/>
              <a:t>The “Clock Algorithm” is a less expensive approximation.</a:t>
            </a:r>
          </a:p>
          <a:p>
            <a:pPr lvl="1">
              <a:lnSpc>
                <a:spcPct val="120000"/>
              </a:lnSpc>
              <a:spcBef>
                <a:spcPts val="0"/>
              </a:spcBef>
              <a:spcAft>
                <a:spcPts val="200"/>
              </a:spcAft>
            </a:pPr>
            <a:r>
              <a:rPr lang="en-US" dirty="0"/>
              <a:t>Arrange the frames (places blocks can go) into a logical circle like the seconds on a clock face.</a:t>
            </a:r>
          </a:p>
          <a:p>
            <a:pPr lvl="1">
              <a:lnSpc>
                <a:spcPct val="120000"/>
              </a:lnSpc>
              <a:spcBef>
                <a:spcPts val="0"/>
              </a:spcBef>
              <a:spcAft>
                <a:spcPts val="200"/>
              </a:spcAft>
            </a:pPr>
            <a:r>
              <a:rPr lang="en-US" dirty="0"/>
              <a:t>Each frame is marked 0 or 1.</a:t>
            </a:r>
          </a:p>
          <a:p>
            <a:pPr lvl="2">
              <a:lnSpc>
                <a:spcPct val="120000"/>
              </a:lnSpc>
              <a:spcBef>
                <a:spcPts val="0"/>
              </a:spcBef>
              <a:spcAft>
                <a:spcPts val="200"/>
              </a:spcAft>
            </a:pPr>
            <a:r>
              <a:rPr lang="en-US" dirty="0"/>
              <a:t>Set to 1 when block added to frame.</a:t>
            </a:r>
          </a:p>
          <a:p>
            <a:pPr lvl="2">
              <a:lnSpc>
                <a:spcPct val="120000"/>
              </a:lnSpc>
              <a:spcBef>
                <a:spcPts val="0"/>
              </a:spcBef>
              <a:spcAft>
                <a:spcPts val="200"/>
              </a:spcAft>
            </a:pPr>
            <a:r>
              <a:rPr lang="en-US" dirty="0"/>
              <a:t>Or when application accesses a block in frame.</a:t>
            </a:r>
          </a:p>
          <a:p>
            <a:pPr lvl="1">
              <a:lnSpc>
                <a:spcPct val="120000"/>
              </a:lnSpc>
              <a:spcBef>
                <a:spcPts val="0"/>
              </a:spcBef>
              <a:spcAft>
                <a:spcPts val="200"/>
              </a:spcAft>
            </a:pPr>
            <a:r>
              <a:rPr lang="en-US" dirty="0"/>
              <a:t>Replacement choice</a:t>
            </a:r>
          </a:p>
          <a:p>
            <a:pPr lvl="2">
              <a:lnSpc>
                <a:spcPct val="120000"/>
              </a:lnSpc>
              <a:spcBef>
                <a:spcPts val="0"/>
              </a:spcBef>
              <a:spcAft>
                <a:spcPts val="200"/>
              </a:spcAft>
            </a:pPr>
            <a:r>
              <a:rPr lang="en-US" dirty="0"/>
              <a:t>Sweep second hand clockwise one frame at a time.</a:t>
            </a:r>
          </a:p>
          <a:p>
            <a:pPr lvl="2">
              <a:lnSpc>
                <a:spcPct val="120000"/>
              </a:lnSpc>
              <a:spcBef>
                <a:spcPts val="0"/>
              </a:spcBef>
              <a:spcAft>
                <a:spcPts val="200"/>
              </a:spcAft>
            </a:pPr>
            <a:r>
              <a:rPr lang="en-US" dirty="0"/>
              <a:t>If bit is 0, choose for replacement.</a:t>
            </a:r>
          </a:p>
          <a:p>
            <a:pPr lvl="2">
              <a:lnSpc>
                <a:spcPct val="120000"/>
              </a:lnSpc>
              <a:spcBef>
                <a:spcPts val="0"/>
              </a:spcBef>
              <a:spcAft>
                <a:spcPts val="200"/>
              </a:spcAft>
            </a:pPr>
            <a:r>
              <a:rPr lang="en-US" dirty="0"/>
              <a:t>If bit is 1, set bit to zero and go to next frame.</a:t>
            </a:r>
          </a:p>
          <a:p>
            <a:pPr>
              <a:lnSpc>
                <a:spcPct val="120000"/>
              </a:lnSpc>
              <a:spcBef>
                <a:spcPts val="0"/>
              </a:spcBef>
              <a:spcAft>
                <a:spcPts val="200"/>
              </a:spcAft>
            </a:pPr>
            <a:r>
              <a:rPr lang="en-US" dirty="0"/>
              <a:t>The basic idea is. On a clock face</a:t>
            </a:r>
          </a:p>
          <a:p>
            <a:pPr lvl="1">
              <a:lnSpc>
                <a:spcPct val="120000"/>
              </a:lnSpc>
              <a:spcBef>
                <a:spcPts val="0"/>
              </a:spcBef>
              <a:spcAft>
                <a:spcPts val="200"/>
              </a:spcAft>
            </a:pPr>
            <a:r>
              <a:rPr lang="en-US" dirty="0"/>
              <a:t>If the second hand is currently at 27 seconds.</a:t>
            </a:r>
          </a:p>
          <a:p>
            <a:pPr lvl="1">
              <a:lnSpc>
                <a:spcPct val="120000"/>
              </a:lnSpc>
              <a:spcBef>
                <a:spcPts val="0"/>
              </a:spcBef>
              <a:spcAft>
                <a:spcPts val="200"/>
              </a:spcAft>
            </a:pPr>
            <a:r>
              <a:rPr lang="en-US" dirty="0"/>
              <a:t>The 28 second tick mark is “the least recently touched mark.”</a:t>
            </a:r>
          </a:p>
        </p:txBody>
      </p:sp>
      <p:pic>
        <p:nvPicPr>
          <p:cNvPr id="6" name="Picture 5"/>
          <p:cNvPicPr>
            <a:picLocks noChangeAspect="1"/>
          </p:cNvPicPr>
          <p:nvPr/>
        </p:nvPicPr>
        <p:blipFill>
          <a:blip r:embed="rId2"/>
          <a:stretch>
            <a:fillRect/>
          </a:stretch>
        </p:blipFill>
        <p:spPr>
          <a:xfrm>
            <a:off x="5873704" y="583970"/>
            <a:ext cx="2991149" cy="2715514"/>
          </a:xfrm>
          <a:prstGeom prst="rect">
            <a:avLst/>
          </a:prstGeom>
        </p:spPr>
      </p:pic>
    </p:spTree>
    <p:extLst>
      <p:ext uri="{BB962C8B-B14F-4D97-AF65-F5344CB8AC3E}">
        <p14:creationId xmlns:p14="http://schemas.microsoft.com/office/powerpoint/2010/main" val="2019915888"/>
      </p:ext>
    </p:extLst>
  </p:cSld>
  <p:clrMapOvr>
    <a:masterClrMapping/>
  </p:clrMapOvr>
  <p:transition spd="med">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pPr algn="l"/>
            <a:r>
              <a:rPr lang="en-US" dirty="0">
                <a:solidFill>
                  <a:schemeClr val="bg1"/>
                </a:solidFill>
              </a:rPr>
              <a:t>Replacement Algorithm</a:t>
            </a:r>
          </a:p>
        </p:txBody>
      </p:sp>
      <p:sp>
        <p:nvSpPr>
          <p:cNvPr id="3" name="Content Placeholder 2"/>
          <p:cNvSpPr>
            <a:spLocks noGrp="1"/>
          </p:cNvSpPr>
          <p:nvPr>
            <p:ph sz="half" idx="1"/>
          </p:nvPr>
        </p:nvSpPr>
        <p:spPr>
          <a:xfrm>
            <a:off x="318305" y="666750"/>
            <a:ext cx="8267140" cy="3710572"/>
          </a:xfrm>
        </p:spPr>
        <p:txBody>
          <a:bodyPr/>
          <a:lstStyle/>
          <a:p>
            <a:pPr marL="0" indent="0">
              <a:buNone/>
            </a:pPr>
            <a:r>
              <a:rPr lang="en-US" dirty="0"/>
              <a:t>The algorithms are more sophisticated in the real world, e.g.</a:t>
            </a:r>
          </a:p>
          <a:p>
            <a:pPr lvl="1"/>
            <a:r>
              <a:rPr lang="en-US" dirty="0"/>
              <a:t>“Scans” are common, e.g. go through a large query result in order</a:t>
            </a:r>
            <a:br>
              <a:rPr lang="en-US" dirty="0"/>
            </a:br>
            <a:r>
              <a:rPr lang="en-US" dirty="0"/>
              <a:t>(will be more clear when discussing cursors).</a:t>
            </a:r>
          </a:p>
          <a:p>
            <a:pPr lvl="2"/>
            <a:r>
              <a:rPr lang="en-US" dirty="0"/>
              <a:t>The engine knows the current position in the result set.</a:t>
            </a:r>
          </a:p>
          <a:p>
            <a:pPr lvl="2"/>
            <a:r>
              <a:rPr lang="en-US" dirty="0"/>
              <a:t>Uses the sort order to determine which records will be accessed soon.</a:t>
            </a:r>
          </a:p>
          <a:p>
            <a:pPr lvl="2"/>
            <a:r>
              <a:rPr lang="en-US" dirty="0"/>
              <a:t>Tags those blocks as not replaceable.</a:t>
            </a:r>
          </a:p>
          <a:p>
            <a:pPr lvl="2"/>
            <a:r>
              <a:rPr lang="en-US" dirty="0"/>
              <a:t>(A form of clairvoyance).</a:t>
            </a:r>
          </a:p>
          <a:p>
            <a:pPr lvl="1"/>
            <a:r>
              <a:rPr lang="en-US" dirty="0"/>
              <a:t>Not all users/applications are equally “important.”</a:t>
            </a:r>
          </a:p>
          <a:p>
            <a:pPr lvl="2"/>
            <a:r>
              <a:rPr lang="en-US" dirty="0"/>
              <a:t>Classify users/applications into priority 1, 2 and 3.</a:t>
            </a:r>
          </a:p>
          <a:p>
            <a:pPr lvl="2"/>
            <a:r>
              <a:rPr lang="en-US" dirty="0"/>
              <a:t>Sub-allocate the buffer pool into pools P1, P2 and P3.</a:t>
            </a:r>
          </a:p>
          <a:p>
            <a:pPr lvl="2"/>
            <a:r>
              <a:rPr lang="en-US" dirty="0"/>
              <a:t>Apply LRU within pools and adjust pool sizes based on relative importance.</a:t>
            </a:r>
          </a:p>
          <a:p>
            <a:pPr lvl="2"/>
            <a:r>
              <a:rPr lang="en-US" dirty="0"/>
              <a:t>This prevents</a:t>
            </a:r>
          </a:p>
          <a:p>
            <a:pPr lvl="3"/>
            <a:r>
              <a:rPr lang="en-US" dirty="0"/>
              <a:t>A high access rate, low-priority application from taking up a lot of frames</a:t>
            </a:r>
          </a:p>
          <a:p>
            <a:pPr lvl="3"/>
            <a:r>
              <a:rPr lang="en-US" dirty="0"/>
              <a:t>Result in low access, high priority applications not getting buffer hits.</a:t>
            </a:r>
          </a:p>
        </p:txBody>
      </p:sp>
    </p:spTree>
    <p:extLst>
      <p:ext uri="{BB962C8B-B14F-4D97-AF65-F5344CB8AC3E}">
        <p14:creationId xmlns:p14="http://schemas.microsoft.com/office/powerpoint/2010/main" val="2799717063"/>
      </p:ext>
    </p:extLst>
  </p:cSld>
  <p:clrMapOvr>
    <a:masterClrMapping/>
  </p:clrMapOvr>
  <p:transition spd="med">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0" name="Rectangle 4">
            <a:extLst>
              <a:ext uri="{FF2B5EF4-FFF2-40B4-BE49-F238E27FC236}">
                <a16:creationId xmlns:a16="http://schemas.microsoft.com/office/drawing/2014/main" id="{0BFC7645-9DF1-414B-A564-6DA5BE8C312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Optimization of Disk Block Access (Cont.)</a:t>
            </a:r>
          </a:p>
        </p:txBody>
      </p:sp>
      <p:sp>
        <p:nvSpPr>
          <p:cNvPr id="113666" name="Rectangle 3">
            <a:extLst>
              <a:ext uri="{FF2B5EF4-FFF2-40B4-BE49-F238E27FC236}">
                <a16:creationId xmlns:a16="http://schemas.microsoft.com/office/drawing/2014/main" id="{2836ABBE-E86C-4BF9-A913-E5B1C2C34343}"/>
              </a:ext>
            </a:extLst>
          </p:cNvPr>
          <p:cNvSpPr>
            <a:spLocks noGrp="1" noChangeArrowheads="1"/>
          </p:cNvSpPr>
          <p:nvPr>
            <p:ph idx="1"/>
          </p:nvPr>
        </p:nvSpPr>
        <p:spPr>
          <a:xfrm>
            <a:off x="1768876" y="1032445"/>
            <a:ext cx="5676102" cy="3677840"/>
          </a:xfrm>
        </p:spPr>
        <p:txBody>
          <a:bodyPr/>
          <a:lstStyle/>
          <a:p>
            <a:r>
              <a:rPr lang="en-US" altLang="en-US" sz="1200" dirty="0"/>
              <a:t>Buffer managers support </a:t>
            </a:r>
            <a:r>
              <a:rPr lang="en-US" altLang="en-US" sz="1200" b="1" dirty="0">
                <a:solidFill>
                  <a:srgbClr val="002060"/>
                </a:solidFill>
              </a:rPr>
              <a:t>forced output</a:t>
            </a:r>
            <a:r>
              <a:rPr lang="en-US" altLang="en-US" sz="1200" dirty="0">
                <a:solidFill>
                  <a:srgbClr val="002060"/>
                </a:solidFill>
              </a:rPr>
              <a:t> </a:t>
            </a:r>
            <a:r>
              <a:rPr lang="en-US" altLang="en-US" sz="1200" dirty="0"/>
              <a:t>of blocks for the purpose of recovery (more in Chapter 19)</a:t>
            </a:r>
          </a:p>
          <a:p>
            <a:r>
              <a:rPr lang="en-US" altLang="en-US" sz="1200" b="1" dirty="0">
                <a:solidFill>
                  <a:srgbClr val="002060"/>
                </a:solidFill>
              </a:rPr>
              <a:t>Nonvolatile write buffers</a:t>
            </a:r>
            <a:r>
              <a:rPr lang="en-US" altLang="en-US" sz="1200" dirty="0">
                <a:solidFill>
                  <a:srgbClr val="002060"/>
                </a:solidFill>
              </a:rPr>
              <a:t> </a:t>
            </a:r>
            <a:r>
              <a:rPr lang="en-US" altLang="en-US" sz="1200" dirty="0"/>
              <a:t>speed up disk writes by writing blocks to a non-volatile RAM or flash buffer immediately</a:t>
            </a:r>
          </a:p>
          <a:p>
            <a:pPr lvl="1"/>
            <a:r>
              <a:rPr lang="en-US" altLang="en-US" sz="1200" i="1" dirty="0"/>
              <a:t>Writes can be reordered to minimize disk arm movement</a:t>
            </a:r>
          </a:p>
          <a:p>
            <a:r>
              <a:rPr lang="en-US" altLang="en-US" sz="1200" b="1" dirty="0">
                <a:solidFill>
                  <a:srgbClr val="002060"/>
                </a:solidFill>
              </a:rPr>
              <a:t>Log disk</a:t>
            </a:r>
            <a:r>
              <a:rPr lang="en-US" altLang="en-US" sz="1200" dirty="0">
                <a:solidFill>
                  <a:srgbClr val="002060"/>
                </a:solidFill>
              </a:rPr>
              <a:t> </a:t>
            </a:r>
            <a:r>
              <a:rPr lang="en-US" altLang="en-US" sz="1200" dirty="0"/>
              <a:t>– a disk devoted to writing a sequential log of block updates</a:t>
            </a:r>
          </a:p>
          <a:p>
            <a:pPr lvl="1"/>
            <a:r>
              <a:rPr lang="en-US" altLang="en-US" sz="1200" dirty="0"/>
              <a:t> Used exactly like nonvolatile RAM</a:t>
            </a:r>
          </a:p>
          <a:p>
            <a:pPr lvl="2"/>
            <a:r>
              <a:rPr lang="en-US" altLang="en-US" sz="1200" dirty="0"/>
              <a:t>Write to log disk is very fast since no seeks are required</a:t>
            </a:r>
          </a:p>
          <a:p>
            <a:r>
              <a:rPr lang="en-US" altLang="en-US" sz="1200" b="1" dirty="0">
                <a:solidFill>
                  <a:srgbClr val="002060"/>
                </a:solidFill>
              </a:rPr>
              <a:t>Journaling file systems </a:t>
            </a:r>
            <a:r>
              <a:rPr lang="en-US" altLang="en-US" sz="1200" dirty="0"/>
              <a:t>write data in-order to NV-RAM or log disk</a:t>
            </a:r>
            <a:endParaRPr lang="en-US" altLang="en-US" sz="1200" b="1" dirty="0">
              <a:solidFill>
                <a:schemeClr val="tx2"/>
              </a:solidFill>
            </a:endParaRPr>
          </a:p>
          <a:p>
            <a:pPr lvl="1"/>
            <a:r>
              <a:rPr lang="en-US" altLang="en-US" sz="1200" dirty="0"/>
              <a:t>Reordering without journaling: risk of corruption of file system data</a:t>
            </a:r>
          </a:p>
        </p:txBody>
      </p:sp>
    </p:spTree>
    <p:extLst>
      <p:ext uri="{BB962C8B-B14F-4D97-AF65-F5344CB8AC3E}">
        <p14:creationId xmlns:p14="http://schemas.microsoft.com/office/powerpoint/2010/main" val="4190220495"/>
      </p:ext>
    </p:extLst>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Indexes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14)</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96</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8: Disks, I/O, Indexes</a:t>
            </a:r>
          </a:p>
        </p:txBody>
      </p:sp>
    </p:spTree>
    <p:extLst>
      <p:ext uri="{BB962C8B-B14F-4D97-AF65-F5344CB8AC3E}">
        <p14:creationId xmlns:p14="http://schemas.microsoft.com/office/powerpoint/2010/main" val="25694600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730" name="Rectangle 2">
            <a:extLst>
              <a:ext uri="{FF2B5EF4-FFF2-40B4-BE49-F238E27FC236}">
                <a16:creationId xmlns:a16="http://schemas.microsoft.com/office/drawing/2014/main" id="{0CF0364C-58B4-4A6A-9B92-073801C0C1D3}"/>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Outline</a:t>
            </a:r>
          </a:p>
        </p:txBody>
      </p:sp>
      <p:sp>
        <p:nvSpPr>
          <p:cNvPr id="7171" name="Rectangle 3">
            <a:extLst>
              <a:ext uri="{FF2B5EF4-FFF2-40B4-BE49-F238E27FC236}">
                <a16:creationId xmlns:a16="http://schemas.microsoft.com/office/drawing/2014/main" id="{9F57DD97-E2B1-42A4-90D4-BD88E0EEBBDD}"/>
              </a:ext>
            </a:extLst>
          </p:cNvPr>
          <p:cNvSpPr>
            <a:spLocks noGrp="1" noChangeArrowheads="1"/>
          </p:cNvSpPr>
          <p:nvPr>
            <p:ph type="body" idx="1"/>
          </p:nvPr>
        </p:nvSpPr>
        <p:spPr>
          <a:xfrm>
            <a:off x="1775535" y="918621"/>
            <a:ext cx="5861134" cy="2896144"/>
          </a:xfrm>
        </p:spPr>
        <p:txBody>
          <a:bodyPr/>
          <a:lstStyle/>
          <a:p>
            <a:r>
              <a:rPr lang="en-US" altLang="en-US" dirty="0"/>
              <a:t>Basic Concepts</a:t>
            </a:r>
          </a:p>
          <a:p>
            <a:r>
              <a:rPr lang="en-US" altLang="en-US" dirty="0"/>
              <a:t>Ordered Indices </a:t>
            </a:r>
          </a:p>
          <a:p>
            <a:r>
              <a:rPr lang="en-US" altLang="en-US" dirty="0"/>
              <a:t>B</a:t>
            </a:r>
            <a:r>
              <a:rPr lang="en-US" altLang="en-US" baseline="30000" dirty="0"/>
              <a:t>+</a:t>
            </a:r>
            <a:r>
              <a:rPr lang="en-US" altLang="en-US" dirty="0"/>
              <a:t>-Tree Index Files</a:t>
            </a:r>
          </a:p>
          <a:p>
            <a:r>
              <a:rPr lang="en-US" altLang="en-US" dirty="0"/>
              <a:t>B-Tree Index Files</a:t>
            </a:r>
          </a:p>
          <a:p>
            <a:r>
              <a:rPr lang="en-US" altLang="en-US" dirty="0"/>
              <a:t>Hashing</a:t>
            </a:r>
          </a:p>
          <a:p>
            <a:r>
              <a:rPr lang="en-US" altLang="en-US" dirty="0"/>
              <a:t>Write-optimized indices </a:t>
            </a:r>
          </a:p>
          <a:p>
            <a:r>
              <a:rPr lang="en-US" altLang="en-US" dirty="0" err="1"/>
              <a:t>Spatio</a:t>
            </a:r>
            <a:r>
              <a:rPr lang="en-US" altLang="en-US" dirty="0"/>
              <a:t>-Temporal Indexing</a:t>
            </a:r>
          </a:p>
        </p:txBody>
      </p:sp>
    </p:spTree>
    <p:extLst>
      <p:ext uri="{BB962C8B-B14F-4D97-AF65-F5344CB8AC3E}">
        <p14:creationId xmlns:p14="http://schemas.microsoft.com/office/powerpoint/2010/main" val="15539693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a:extLst>
              <a:ext uri="{FF2B5EF4-FFF2-40B4-BE49-F238E27FC236}">
                <a16:creationId xmlns:a16="http://schemas.microsoft.com/office/drawing/2014/main" id="{F3BCB465-833C-46CA-9A94-74540559D13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Basic Concepts</a:t>
            </a:r>
          </a:p>
        </p:txBody>
      </p:sp>
      <p:sp>
        <p:nvSpPr>
          <p:cNvPr id="9219" name="Rectangle 3">
            <a:extLst>
              <a:ext uri="{FF2B5EF4-FFF2-40B4-BE49-F238E27FC236}">
                <a16:creationId xmlns:a16="http://schemas.microsoft.com/office/drawing/2014/main" id="{21872072-543E-4407-92E7-BD753A24D6EA}"/>
              </a:ext>
            </a:extLst>
          </p:cNvPr>
          <p:cNvSpPr>
            <a:spLocks noGrp="1" noChangeArrowheads="1"/>
          </p:cNvSpPr>
          <p:nvPr>
            <p:ph type="body" idx="1"/>
          </p:nvPr>
        </p:nvSpPr>
        <p:spPr>
          <a:xfrm>
            <a:off x="1782193" y="851298"/>
            <a:ext cx="5586273" cy="3902869"/>
          </a:xfrm>
        </p:spPr>
        <p:txBody>
          <a:bodyPr/>
          <a:lstStyle/>
          <a:p>
            <a:r>
              <a:rPr lang="en-US" altLang="en-US" dirty="0"/>
              <a:t>Indexing mechanisms used to speed up access to desired data.</a:t>
            </a:r>
          </a:p>
          <a:p>
            <a:pPr lvl="1"/>
            <a:r>
              <a:rPr lang="en-US" altLang="en-US" dirty="0"/>
              <a:t>E.g., author catalog in library</a:t>
            </a:r>
          </a:p>
          <a:p>
            <a:r>
              <a:rPr lang="en-US" altLang="en-US" b="1" dirty="0">
                <a:solidFill>
                  <a:srgbClr val="002060"/>
                </a:solidFill>
              </a:rPr>
              <a:t>Search Key</a:t>
            </a:r>
            <a:r>
              <a:rPr lang="en-US" altLang="en-US" dirty="0">
                <a:solidFill>
                  <a:srgbClr val="002060"/>
                </a:solidFill>
              </a:rPr>
              <a:t> </a:t>
            </a:r>
            <a:r>
              <a:rPr lang="en-US" altLang="en-US" dirty="0"/>
              <a:t>- attribute to set of attributes used to look up records in a file.</a:t>
            </a:r>
          </a:p>
          <a:p>
            <a:r>
              <a:rPr lang="en-US" altLang="en-US" dirty="0"/>
              <a:t>An </a:t>
            </a:r>
            <a:r>
              <a:rPr lang="en-US" altLang="en-US" b="1" dirty="0">
                <a:solidFill>
                  <a:srgbClr val="002060"/>
                </a:solidFill>
              </a:rPr>
              <a:t>index file </a:t>
            </a:r>
            <a:r>
              <a:rPr lang="en-US" altLang="en-US" dirty="0"/>
              <a:t>consists of records (called </a:t>
            </a:r>
            <a:r>
              <a:rPr lang="en-US" altLang="en-US" b="1" dirty="0">
                <a:solidFill>
                  <a:srgbClr val="002060"/>
                </a:solidFill>
              </a:rPr>
              <a:t>index entries</a:t>
            </a:r>
            <a:r>
              <a:rPr lang="en-US" altLang="en-US" dirty="0"/>
              <a:t>) of the form</a:t>
            </a:r>
            <a:br>
              <a:rPr lang="en-US" altLang="en-US" dirty="0"/>
            </a:br>
            <a:br>
              <a:rPr lang="en-US" altLang="en-US" dirty="0"/>
            </a:br>
            <a:endParaRPr lang="en-US" altLang="en-US" dirty="0"/>
          </a:p>
          <a:p>
            <a:r>
              <a:rPr lang="en-US" altLang="en-US" dirty="0"/>
              <a:t>Index files are typically much smaller than the original file </a:t>
            </a:r>
          </a:p>
          <a:p>
            <a:r>
              <a:rPr lang="en-US" altLang="en-US" dirty="0"/>
              <a:t>Two basic kinds of indices:</a:t>
            </a:r>
          </a:p>
          <a:p>
            <a:pPr lvl="1"/>
            <a:r>
              <a:rPr lang="en-US" altLang="en-US" b="1" dirty="0"/>
              <a:t>Ordered indices:  </a:t>
            </a:r>
            <a:r>
              <a:rPr lang="en-US" altLang="en-US" dirty="0"/>
              <a:t>search keys are stored in sorted order</a:t>
            </a:r>
          </a:p>
          <a:p>
            <a:pPr lvl="1"/>
            <a:r>
              <a:rPr lang="en-US" altLang="en-US" b="1" dirty="0"/>
              <a:t>Hash indices:</a:t>
            </a:r>
            <a:r>
              <a:rPr lang="en-US" altLang="en-US" dirty="0"/>
              <a:t>  search keys are distributed uniformly across </a:t>
            </a:r>
            <a:r>
              <a:rPr lang="ja-JP" altLang="en-US" dirty="0"/>
              <a:t>“</a:t>
            </a:r>
            <a:r>
              <a:rPr lang="en-US" altLang="ja-JP" dirty="0"/>
              <a:t>buckets</a:t>
            </a:r>
            <a:r>
              <a:rPr lang="ja-JP" altLang="en-US" dirty="0"/>
              <a:t>”</a:t>
            </a:r>
            <a:r>
              <a:rPr lang="en-US" altLang="ja-JP" dirty="0"/>
              <a:t> using a </a:t>
            </a:r>
            <a:r>
              <a:rPr lang="ja-JP" altLang="en-US" dirty="0"/>
              <a:t>“</a:t>
            </a:r>
            <a:r>
              <a:rPr lang="en-US" altLang="ja-JP" dirty="0"/>
              <a:t>hash function</a:t>
            </a:r>
            <a:r>
              <a:rPr lang="ja-JP" altLang="en-US" dirty="0"/>
              <a:t>”</a:t>
            </a:r>
            <a:r>
              <a:rPr lang="en-US" altLang="ja-JP" dirty="0"/>
              <a:t>. </a:t>
            </a:r>
            <a:endParaRPr lang="en-US" altLang="en-US" dirty="0"/>
          </a:p>
        </p:txBody>
      </p:sp>
      <p:sp>
        <p:nvSpPr>
          <p:cNvPr id="9220" name="Rectangle 4">
            <a:extLst>
              <a:ext uri="{FF2B5EF4-FFF2-40B4-BE49-F238E27FC236}">
                <a16:creationId xmlns:a16="http://schemas.microsoft.com/office/drawing/2014/main" id="{16F06304-6B39-487A-8AC9-A9EBD9D3B4F8}"/>
              </a:ext>
            </a:extLst>
          </p:cNvPr>
          <p:cNvSpPr>
            <a:spLocks noChangeArrowheads="1"/>
          </p:cNvSpPr>
          <p:nvPr/>
        </p:nvSpPr>
        <p:spPr bwMode="auto">
          <a:xfrm>
            <a:off x="2923412" y="2134978"/>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0"/>
              </a:spcBef>
              <a:buClrTx/>
              <a:buSzTx/>
              <a:buNone/>
            </a:pPr>
            <a:r>
              <a:rPr kumimoji="0" lang="en-US" altLang="en-US" sz="1350" dirty="0">
                <a:solidFill>
                  <a:srgbClr val="000000"/>
                </a:solidFill>
              </a:rPr>
              <a:t>search-key</a:t>
            </a:r>
          </a:p>
        </p:txBody>
      </p:sp>
      <p:sp>
        <p:nvSpPr>
          <p:cNvPr id="9221" name="Rectangle 5">
            <a:extLst>
              <a:ext uri="{FF2B5EF4-FFF2-40B4-BE49-F238E27FC236}">
                <a16:creationId xmlns:a16="http://schemas.microsoft.com/office/drawing/2014/main" id="{680F23AC-7EEA-420A-A744-1154880804FB}"/>
              </a:ext>
            </a:extLst>
          </p:cNvPr>
          <p:cNvSpPr>
            <a:spLocks noChangeArrowheads="1"/>
          </p:cNvSpPr>
          <p:nvPr/>
        </p:nvSpPr>
        <p:spPr bwMode="auto">
          <a:xfrm>
            <a:off x="4053316" y="2134979"/>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0"/>
              </a:spcBef>
              <a:buClrTx/>
              <a:buSzTx/>
              <a:buNone/>
            </a:pPr>
            <a:r>
              <a:rPr kumimoji="0" lang="en-US" altLang="en-US" sz="1350" dirty="0">
                <a:solidFill>
                  <a:srgbClr val="000000"/>
                </a:solidFill>
              </a:rPr>
              <a:t>pointer</a:t>
            </a:r>
          </a:p>
        </p:txBody>
      </p:sp>
    </p:spTree>
    <p:extLst>
      <p:ext uri="{BB962C8B-B14F-4D97-AF65-F5344CB8AC3E}">
        <p14:creationId xmlns:p14="http://schemas.microsoft.com/office/powerpoint/2010/main" val="24714010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6" name="Rectangle 2">
            <a:extLst>
              <a:ext uri="{FF2B5EF4-FFF2-40B4-BE49-F238E27FC236}">
                <a16:creationId xmlns:a16="http://schemas.microsoft.com/office/drawing/2014/main" id="{E63D3C7E-96EA-4A31-B122-60E5F49F34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Evaluation Metrics</a:t>
            </a:r>
          </a:p>
        </p:txBody>
      </p:sp>
      <p:sp>
        <p:nvSpPr>
          <p:cNvPr id="11267" name="Rectangle 3">
            <a:extLst>
              <a:ext uri="{FF2B5EF4-FFF2-40B4-BE49-F238E27FC236}">
                <a16:creationId xmlns:a16="http://schemas.microsoft.com/office/drawing/2014/main" id="{C7764C8B-2890-4967-BE1D-831825A2EAC1}"/>
              </a:ext>
            </a:extLst>
          </p:cNvPr>
          <p:cNvSpPr>
            <a:spLocks noGrp="1" noChangeArrowheads="1"/>
          </p:cNvSpPr>
          <p:nvPr>
            <p:ph type="body" idx="1"/>
          </p:nvPr>
        </p:nvSpPr>
        <p:spPr>
          <a:xfrm>
            <a:off x="1768876" y="929337"/>
            <a:ext cx="5760177" cy="3421210"/>
          </a:xfrm>
        </p:spPr>
        <p:txBody>
          <a:bodyPr/>
          <a:lstStyle/>
          <a:p>
            <a:r>
              <a:rPr lang="en-US" altLang="en-US" dirty="0"/>
              <a:t>Access types supported efficiently.  E.g., </a:t>
            </a:r>
          </a:p>
          <a:p>
            <a:pPr lvl="1"/>
            <a:r>
              <a:rPr lang="en-US" altLang="en-US" dirty="0"/>
              <a:t>Records with a specified value in the attribute</a:t>
            </a:r>
          </a:p>
          <a:p>
            <a:pPr lvl="1"/>
            <a:r>
              <a:rPr lang="en-US" altLang="en-US" dirty="0"/>
              <a:t>Records with an attribute value falling in a specified range of values.</a:t>
            </a:r>
          </a:p>
          <a:p>
            <a:r>
              <a:rPr lang="en-US" altLang="en-US" dirty="0"/>
              <a:t>Access time</a:t>
            </a:r>
          </a:p>
          <a:p>
            <a:r>
              <a:rPr lang="en-US" altLang="en-US" dirty="0"/>
              <a:t>Insertion time</a:t>
            </a:r>
          </a:p>
          <a:p>
            <a:r>
              <a:rPr lang="en-US" altLang="en-US" dirty="0"/>
              <a:t>Deletion time</a:t>
            </a:r>
          </a:p>
          <a:p>
            <a:r>
              <a:rPr lang="en-US" altLang="en-US" dirty="0"/>
              <a:t>Space overhead</a:t>
            </a:r>
          </a:p>
        </p:txBody>
      </p:sp>
    </p:spTree>
    <p:extLst>
      <p:ext uri="{BB962C8B-B14F-4D97-AF65-F5344CB8AC3E}">
        <p14:creationId xmlns:p14="http://schemas.microsoft.com/office/powerpoint/2010/main" val="5127027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documentManagement/types"/>
    <ds:schemaRef ds:uri="http://purl.org/dc/terms/"/>
    <ds:schemaRef ds:uri="http://schemas.microsoft.com/sharepoint/v3/fields"/>
    <ds:schemaRef ds:uri="http://purl.org/dc/dcmitype/"/>
    <ds:schemaRef ds:uri="http://schemas.microsoft.com/office/2006/metadata/properties"/>
    <ds:schemaRef ds:uri="http://schemas.microsoft.com/office/infopath/2007/PartnerControl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7188</TotalTime>
  <Words>15506</Words>
  <Application>Microsoft Macintosh PowerPoint</Application>
  <PresentationFormat>On-screen Show (16:9)</PresentationFormat>
  <Paragraphs>1571</Paragraphs>
  <Slides>179</Slides>
  <Notes>115</Notes>
  <HiddenSlides>7</HiddenSlides>
  <MMClips>0</MMClips>
  <ScaleCrop>false</ScaleCrop>
  <HeadingPairs>
    <vt:vector size="8" baseType="variant">
      <vt:variant>
        <vt:lpstr>Fonts Used</vt:lpstr>
      </vt:variant>
      <vt:variant>
        <vt:i4>13</vt:i4>
      </vt:variant>
      <vt:variant>
        <vt:lpstr>Theme</vt:lpstr>
      </vt:variant>
      <vt:variant>
        <vt:i4>5</vt:i4>
      </vt:variant>
      <vt:variant>
        <vt:lpstr>Embedded OLE Servers</vt:lpstr>
      </vt:variant>
      <vt:variant>
        <vt:i4>1</vt:i4>
      </vt:variant>
      <vt:variant>
        <vt:lpstr>Slide Titles</vt:lpstr>
      </vt:variant>
      <vt:variant>
        <vt:i4>179</vt:i4>
      </vt:variant>
    </vt:vector>
  </HeadingPairs>
  <TitlesOfParts>
    <vt:vector size="198" baseType="lpstr">
      <vt:lpstr>-apple-system</vt:lpstr>
      <vt:lpstr>Amazon Ember</vt:lpstr>
      <vt:lpstr>Arial</vt:lpstr>
      <vt:lpstr>Calibri</vt:lpstr>
      <vt:lpstr>Century Schoolbook</vt:lpstr>
      <vt:lpstr>Georgia</vt:lpstr>
      <vt:lpstr>Helvetica</vt:lpstr>
      <vt:lpstr>Monotype Sorts</vt:lpstr>
      <vt:lpstr>Museo Sans For Dell</vt:lpstr>
      <vt:lpstr>Times New Roman</vt:lpstr>
      <vt:lpstr>Transport MT</vt:lpstr>
      <vt:lpstr>Webdings</vt:lpstr>
      <vt:lpstr>Wingdings</vt:lpstr>
      <vt:lpstr>Office Theme</vt:lpstr>
      <vt:lpstr>2_db-5-grey</vt:lpstr>
      <vt:lpstr>3_db-5-grey</vt:lpstr>
      <vt:lpstr>4_db-5-grey</vt:lpstr>
      <vt:lpstr>5_db-5-grey</vt:lpstr>
      <vt:lpstr>Equation</vt:lpstr>
      <vt:lpstr>PowerPoint Presentation</vt:lpstr>
      <vt:lpstr>PowerPoint Presentation</vt:lpstr>
      <vt:lpstr>PowerPoint Presentation</vt:lpstr>
      <vt:lpstr>Course Focus</vt:lpstr>
      <vt:lpstr>Course Schedule (Tentative)</vt:lpstr>
      <vt:lpstr>PowerPoint Presentation</vt:lpstr>
      <vt:lpstr>PowerPoint Presentation</vt:lpstr>
      <vt:lpstr>PowerPoint Presentation</vt:lpstr>
      <vt:lpstr>Purpose of Database Systems</vt:lpstr>
      <vt:lpstr>Purpose of Database Systems (Cont.)</vt:lpstr>
      <vt:lpstr>PowerPoint Presentation</vt:lpstr>
      <vt:lpstr>PowerPoint Presentation</vt:lpstr>
      <vt:lpstr>PowerPoint Presentation</vt:lpstr>
      <vt:lpstr>PowerPoint Presentation</vt:lpstr>
      <vt:lpstr>Classification of Physical Storage Media</vt:lpstr>
      <vt:lpstr>Storage Hierarchy</vt:lpstr>
      <vt:lpstr>PowerPoint Presentation</vt:lpstr>
      <vt:lpstr>PowerPoint Presentation</vt:lpstr>
      <vt:lpstr>Storage Hierarchy (Cont.)</vt:lpstr>
      <vt:lpstr>Storage Interfaces</vt:lpstr>
      <vt:lpstr>Magnetic Hard Disk Mechanism</vt:lpstr>
      <vt:lpstr>PowerPoint Presentation</vt:lpstr>
      <vt:lpstr>Disk Configuration</vt:lpstr>
      <vt:lpstr>PowerPoint Presentation</vt:lpstr>
      <vt:lpstr>I/O Architecture</vt:lpstr>
      <vt:lpstr>Magnetic Disks</vt:lpstr>
      <vt:lpstr>Magnetic Disks (Cont.)</vt:lpstr>
      <vt:lpstr>Performance Measures of Disks</vt:lpstr>
      <vt:lpstr>Performance Measures (Cont.)</vt:lpstr>
      <vt:lpstr>Performance Measures (Cont.)</vt:lpstr>
      <vt:lpstr>Flash Storage</vt:lpstr>
      <vt:lpstr>Flash Storage (Cont.)</vt:lpstr>
      <vt:lpstr>SSD Performance Metrics</vt:lpstr>
      <vt:lpstr>Storage Class Memory</vt:lpstr>
      <vt:lpstr>PowerPoint Presentation</vt:lpstr>
      <vt:lpstr>RAID (https://en.wikipedia.org/wiki/RAID)</vt:lpstr>
      <vt:lpstr>RAID-0 and RAID-1</vt:lpstr>
      <vt:lpstr>Mixed RAID Modes</vt:lpstr>
      <vt:lpstr>RAID-5</vt:lpstr>
      <vt:lpstr>Very Simple Parity Example</vt:lpstr>
      <vt:lpstr>RAID</vt:lpstr>
      <vt:lpstr>Improvement of Reliability via Redundancy</vt:lpstr>
      <vt:lpstr>Improvement in Performance via Parallelism</vt:lpstr>
      <vt:lpstr>RAID Levels</vt:lpstr>
      <vt:lpstr>RAID Levels (Cont.)</vt:lpstr>
      <vt:lpstr>RAID Levels (Cont.)</vt:lpstr>
      <vt:lpstr>RAID Levels (Cont.)</vt:lpstr>
      <vt:lpstr>RAID Levels (Cont.)</vt:lpstr>
      <vt:lpstr>Choice of RAID Level</vt:lpstr>
      <vt:lpstr>Choice of RAID Level (Cont.)</vt:lpstr>
      <vt:lpstr>Hardware Issues</vt:lpstr>
      <vt:lpstr>Hardware Issues (Cont.)</vt:lpstr>
      <vt:lpstr>Optimization of Disk-Block Access</vt:lpstr>
      <vt:lpstr>Optimization of Disk-Block Access</vt:lpstr>
      <vt:lpstr>Disk Scheduling</vt:lpstr>
      <vt:lpstr>Data Access Patterns</vt:lpstr>
      <vt:lpstr>Logical Block Addressing (https://gerardnico.com/wiki/data_storage/lba)</vt:lpstr>
      <vt:lpstr>Another View  (http://www.c-jump.com/CIS24/Slides/DiskDrives/D01_0150_chs_vs_lba.htm)</vt:lpstr>
      <vt:lpstr>PowerPoint Presentation</vt:lpstr>
      <vt:lpstr>File Organization</vt:lpstr>
      <vt:lpstr>Terminology</vt:lpstr>
      <vt:lpstr>Fixed Length Record</vt:lpstr>
      <vt:lpstr>Hypothetical Explanations</vt:lpstr>
      <vt:lpstr>Hypothetical Explanations</vt:lpstr>
      <vt:lpstr>Hypothetical Explanation</vt:lpstr>
      <vt:lpstr>Fixed-Length Records</vt:lpstr>
      <vt:lpstr>Fixed-Length Records</vt:lpstr>
      <vt:lpstr>Fixed-Length Records</vt:lpstr>
      <vt:lpstr>Fixed-Length Records</vt:lpstr>
      <vt:lpstr>Variable-Length Records</vt:lpstr>
      <vt:lpstr>Variable-Length Records: Slotted Page Structure</vt:lpstr>
      <vt:lpstr>Storing Large Objects</vt:lpstr>
      <vt:lpstr>Organization of Records in Files</vt:lpstr>
      <vt:lpstr>Heap File Organization</vt:lpstr>
      <vt:lpstr>Sequential File Organization</vt:lpstr>
      <vt:lpstr>Sequential File Organization (Cont.)</vt:lpstr>
      <vt:lpstr>Multitable Clustering File Organization</vt:lpstr>
      <vt:lpstr>Multitable Clustering File Organization (cont.)</vt:lpstr>
      <vt:lpstr>Partitioning</vt:lpstr>
      <vt:lpstr>Data Dictionary Storage</vt:lpstr>
      <vt:lpstr>Relational Representation of System Metadata</vt:lpstr>
      <vt:lpstr>Column-Oriented Storage</vt:lpstr>
      <vt:lpstr>Columnar Representation</vt:lpstr>
      <vt:lpstr>Columnar File Representation</vt:lpstr>
      <vt:lpstr>Storage Organization in Main-Memory Databases</vt:lpstr>
      <vt:lpstr>Storage Access</vt:lpstr>
      <vt:lpstr>The Logical Concept</vt:lpstr>
      <vt:lpstr>Buffer Manager</vt:lpstr>
      <vt:lpstr>Buffer Manager</vt:lpstr>
      <vt:lpstr>Buffer-Replacement Policies</vt:lpstr>
      <vt:lpstr>Buffer-Replacement Policies (Cont.)</vt:lpstr>
      <vt:lpstr>Replacement Policy</vt:lpstr>
      <vt:lpstr>The “Clock Algorithm”</vt:lpstr>
      <vt:lpstr>Replacement Algorithm</vt:lpstr>
      <vt:lpstr>Optimization of Disk Block Access (Cont.)</vt:lpstr>
      <vt:lpstr>PowerPoint Presentation</vt:lpstr>
      <vt:lpstr>Outline</vt:lpstr>
      <vt:lpstr>Basic Concepts</vt:lpstr>
      <vt:lpstr>Index Evaluation Metrics</vt:lpstr>
      <vt:lpstr>Ordered Indices</vt:lpstr>
      <vt:lpstr>Dense Index Files</vt:lpstr>
      <vt:lpstr>Dense Index Files (Cont.)</vt:lpstr>
      <vt:lpstr>Sparse Index Files</vt:lpstr>
      <vt:lpstr>Sparse Index Files (Cont.)</vt:lpstr>
      <vt:lpstr>Secondary Indices Example</vt:lpstr>
      <vt:lpstr>Clustering vs Nonclustering Indices</vt:lpstr>
      <vt:lpstr>Multilevel Index</vt:lpstr>
      <vt:lpstr>Multilevel Index (Cont.)</vt:lpstr>
      <vt:lpstr>Index Update:  Deletion</vt:lpstr>
      <vt:lpstr>Index Update:  Insertion</vt:lpstr>
      <vt:lpstr>Indices on Multiple Keys</vt:lpstr>
      <vt:lpstr>B+-Tree Index Files</vt:lpstr>
      <vt:lpstr>Example of B+-Tree</vt:lpstr>
      <vt:lpstr>B+-Tree Index Files (Cont.)</vt:lpstr>
      <vt:lpstr>B+-Tree Node Structure</vt:lpstr>
      <vt:lpstr>Leaf Nodes in B+-Trees</vt:lpstr>
      <vt:lpstr>Non-Leaf Nodes in B+-Trees</vt:lpstr>
      <vt:lpstr>Example of B+-tree</vt:lpstr>
      <vt:lpstr>Observations about B+-trees</vt:lpstr>
      <vt:lpstr>Queries on B+-Trees</vt:lpstr>
      <vt:lpstr>Queries on B+-Trees (Cont.)</vt:lpstr>
      <vt:lpstr>Queries on B+-Trees (Cont.)</vt:lpstr>
      <vt:lpstr>Non-Unique Keys</vt:lpstr>
      <vt:lpstr>Updates on B+-Trees:  Insertion</vt:lpstr>
      <vt:lpstr>Updates on B+-Trees:  Insertion (Cont.)</vt:lpstr>
      <vt:lpstr>B+-Tree  Insertion</vt:lpstr>
      <vt:lpstr>B+-Tree  Insertion</vt:lpstr>
      <vt:lpstr>Insertion in B+-Trees (Cont.)</vt:lpstr>
      <vt:lpstr>Examples of B+-Tree Deletion</vt:lpstr>
      <vt:lpstr>Examples of B+-Tree Deletion (Cont.)</vt:lpstr>
      <vt:lpstr>Example of B+-tree Deletion (Cont.)</vt:lpstr>
      <vt:lpstr>Updates on B+-Trees: Deletion</vt:lpstr>
      <vt:lpstr>Updates on B+-Trees:  Deletion</vt:lpstr>
      <vt:lpstr>Complexity of Updates</vt:lpstr>
      <vt:lpstr>Non-Unique Search Keys</vt:lpstr>
      <vt:lpstr>B+-Tree File Organization</vt:lpstr>
      <vt:lpstr>B+-Tree File Organization (Cont.)</vt:lpstr>
      <vt:lpstr>Other Issues in Indexing</vt:lpstr>
      <vt:lpstr>Indexing Strings</vt:lpstr>
      <vt:lpstr>Bulk Loading and Bottom-Up Build</vt:lpstr>
      <vt:lpstr>B-Tree Index Files</vt:lpstr>
      <vt:lpstr>B-Tree Index Files (Cont.)</vt:lpstr>
      <vt:lpstr>B-Tree Index File Example</vt:lpstr>
      <vt:lpstr>Indexing on Flash</vt:lpstr>
      <vt:lpstr>Indexing in Main Memory</vt:lpstr>
      <vt:lpstr>PowerPoint Presentation</vt:lpstr>
      <vt:lpstr>Static Hashing</vt:lpstr>
      <vt:lpstr>Handling of Bucket Overflows</vt:lpstr>
      <vt:lpstr>Handling of Bucket Overflows (Cont.)</vt:lpstr>
      <vt:lpstr>Example of Hash File Organization</vt:lpstr>
      <vt:lpstr>Example of Hash File Organization </vt:lpstr>
      <vt:lpstr>Deficiencies of Static Hashing</vt:lpstr>
      <vt:lpstr>Dynamic Hashing</vt:lpstr>
      <vt:lpstr>Comparison of Ordered Indexing and Hashing</vt:lpstr>
      <vt:lpstr>Multiple-Key Access</vt:lpstr>
      <vt:lpstr>Indices on Multiple Keys</vt:lpstr>
      <vt:lpstr>Indices on Multiple Attributes</vt:lpstr>
      <vt:lpstr>Other Features</vt:lpstr>
      <vt:lpstr>Creation of Indices</vt:lpstr>
      <vt:lpstr>Index Definition in SQL</vt:lpstr>
      <vt:lpstr>Write Optimized Indices</vt:lpstr>
      <vt:lpstr>Log Structured Merge (LSM) Tree</vt:lpstr>
      <vt:lpstr>LSM Tree (Cont.)</vt:lpstr>
      <vt:lpstr>LSM Trees (Cont.)</vt:lpstr>
      <vt:lpstr>Buffer Tree</vt:lpstr>
      <vt:lpstr>Bitmap Indices</vt:lpstr>
      <vt:lpstr>Bitmap Indices (Cont.)</vt:lpstr>
      <vt:lpstr>Bitmap Indices (Cont.)</vt:lpstr>
      <vt:lpstr>Bitmap Indices (Cont.)</vt:lpstr>
      <vt:lpstr>Efficient Implementation of Bitmap Operations</vt:lpstr>
      <vt:lpstr>PowerPoint Presentation</vt:lpstr>
      <vt:lpstr>Spatial Data</vt:lpstr>
      <vt:lpstr>Indexing of Spatial Data</vt:lpstr>
      <vt:lpstr>Division of Space by Quadtrees</vt:lpstr>
      <vt:lpstr>R-Trees</vt:lpstr>
      <vt:lpstr>Example R-Tree</vt:lpstr>
      <vt:lpstr>Search in R-Trees</vt:lpstr>
      <vt:lpstr>Indexing Temporal Data</vt:lpstr>
      <vt:lpstr>Indexing Temporal Data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Ferguson, Donald (DMNA-NYG)</cp:lastModifiedBy>
  <cp:revision>270</cp:revision>
  <dcterms:created xsi:type="dcterms:W3CDTF">2010-04-12T23:12:02Z</dcterms:created>
  <dcterms:modified xsi:type="dcterms:W3CDTF">2020-10-30T18:11:09Z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